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jpeg" ContentType="image/jpeg"/>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8" r:id="rId1"/>
  </p:sldMasterIdLst>
  <p:notesMasterIdLst>
    <p:notesMasterId r:id="rId53"/>
  </p:notesMasterIdLst>
  <p:handoutMasterIdLst>
    <p:handoutMasterId r:id="rId54"/>
  </p:handoutMasterIdLst>
  <p:sldIdLst>
    <p:sldId id="526" r:id="rId2"/>
    <p:sldId id="524" r:id="rId3"/>
    <p:sldId id="464" r:id="rId4"/>
    <p:sldId id="527" r:id="rId5"/>
    <p:sldId id="528" r:id="rId6"/>
    <p:sldId id="549" r:id="rId7"/>
    <p:sldId id="551" r:id="rId8"/>
    <p:sldId id="552" r:id="rId9"/>
    <p:sldId id="548" r:id="rId10"/>
    <p:sldId id="350" r:id="rId11"/>
    <p:sldId id="525" r:id="rId12"/>
    <p:sldId id="536" r:id="rId13"/>
    <p:sldId id="537" r:id="rId14"/>
    <p:sldId id="538" r:id="rId15"/>
    <p:sldId id="539" r:id="rId16"/>
    <p:sldId id="540" r:id="rId17"/>
    <p:sldId id="541" r:id="rId18"/>
    <p:sldId id="542" r:id="rId19"/>
    <p:sldId id="543" r:id="rId20"/>
    <p:sldId id="550" r:id="rId21"/>
    <p:sldId id="559" r:id="rId22"/>
    <p:sldId id="544" r:id="rId23"/>
    <p:sldId id="554" r:id="rId24"/>
    <p:sldId id="545" r:id="rId25"/>
    <p:sldId id="530" r:id="rId26"/>
    <p:sldId id="558" r:id="rId27"/>
    <p:sldId id="565" r:id="rId28"/>
    <p:sldId id="501" r:id="rId29"/>
    <p:sldId id="502" r:id="rId30"/>
    <p:sldId id="509" r:id="rId31"/>
    <p:sldId id="510" r:id="rId32"/>
    <p:sldId id="435" r:id="rId33"/>
    <p:sldId id="546" r:id="rId34"/>
    <p:sldId id="513" r:id="rId35"/>
    <p:sldId id="514" r:id="rId36"/>
    <p:sldId id="399" r:id="rId37"/>
    <p:sldId id="557" r:id="rId38"/>
    <p:sldId id="488" r:id="rId39"/>
    <p:sldId id="564" r:id="rId40"/>
    <p:sldId id="563" r:id="rId41"/>
    <p:sldId id="474" r:id="rId42"/>
    <p:sldId id="478" r:id="rId43"/>
    <p:sldId id="479" r:id="rId44"/>
    <p:sldId id="480" r:id="rId45"/>
    <p:sldId id="465" r:id="rId46"/>
    <p:sldId id="482" r:id="rId47"/>
    <p:sldId id="475" r:id="rId48"/>
    <p:sldId id="484" r:id="rId49"/>
    <p:sldId id="491" r:id="rId50"/>
    <p:sldId id="555" r:id="rId51"/>
    <p:sldId id="534" r:id="rId52"/>
  </p:sldIdLst>
  <p:sldSz cx="9144000" cy="6858000" type="screen4x3"/>
  <p:notesSz cx="6951663" cy="9240838"/>
  <p:defaultTextStyle>
    <a:defPPr>
      <a:defRPr lang="en-US"/>
    </a:defPPr>
    <a:lvl1pPr algn="l" rtl="0" eaLnBrk="0" fontAlgn="base" hangingPunct="0">
      <a:spcBef>
        <a:spcPct val="20000"/>
      </a:spcBef>
      <a:spcAft>
        <a:spcPct val="0"/>
      </a:spcAft>
      <a:buClr>
        <a:schemeClr val="hlink"/>
      </a:buClr>
      <a:buFont typeface="Symbol" charset="2"/>
      <a:buChar char="·"/>
      <a:defRPr sz="2400" b="1" kern="1200">
        <a:solidFill>
          <a:srgbClr val="FFFFFF"/>
        </a:solidFill>
        <a:latin typeface="News Gothic MT" charset="0"/>
        <a:ea typeface="+mn-ea"/>
        <a:cs typeface="+mn-cs"/>
      </a:defRPr>
    </a:lvl1pPr>
    <a:lvl2pPr marL="457200" algn="l" rtl="0" eaLnBrk="0" fontAlgn="base" hangingPunct="0">
      <a:spcBef>
        <a:spcPct val="20000"/>
      </a:spcBef>
      <a:spcAft>
        <a:spcPct val="0"/>
      </a:spcAft>
      <a:buClr>
        <a:schemeClr val="hlink"/>
      </a:buClr>
      <a:buFont typeface="Symbol" charset="2"/>
      <a:buChar char="·"/>
      <a:defRPr sz="2400" b="1" kern="1200">
        <a:solidFill>
          <a:srgbClr val="FFFFFF"/>
        </a:solidFill>
        <a:latin typeface="News Gothic MT" charset="0"/>
        <a:ea typeface="+mn-ea"/>
        <a:cs typeface="+mn-cs"/>
      </a:defRPr>
    </a:lvl2pPr>
    <a:lvl3pPr marL="914400" algn="l" rtl="0" eaLnBrk="0" fontAlgn="base" hangingPunct="0">
      <a:spcBef>
        <a:spcPct val="20000"/>
      </a:spcBef>
      <a:spcAft>
        <a:spcPct val="0"/>
      </a:spcAft>
      <a:buClr>
        <a:schemeClr val="hlink"/>
      </a:buClr>
      <a:buFont typeface="Symbol" charset="2"/>
      <a:buChar char="·"/>
      <a:defRPr sz="2400" b="1" kern="1200">
        <a:solidFill>
          <a:srgbClr val="FFFFFF"/>
        </a:solidFill>
        <a:latin typeface="News Gothic MT" charset="0"/>
        <a:ea typeface="+mn-ea"/>
        <a:cs typeface="+mn-cs"/>
      </a:defRPr>
    </a:lvl3pPr>
    <a:lvl4pPr marL="1371600" algn="l" rtl="0" eaLnBrk="0" fontAlgn="base" hangingPunct="0">
      <a:spcBef>
        <a:spcPct val="20000"/>
      </a:spcBef>
      <a:spcAft>
        <a:spcPct val="0"/>
      </a:spcAft>
      <a:buClr>
        <a:schemeClr val="hlink"/>
      </a:buClr>
      <a:buFont typeface="Symbol" charset="2"/>
      <a:buChar char="·"/>
      <a:defRPr sz="2400" b="1" kern="1200">
        <a:solidFill>
          <a:srgbClr val="FFFFFF"/>
        </a:solidFill>
        <a:latin typeface="News Gothic MT" charset="0"/>
        <a:ea typeface="+mn-ea"/>
        <a:cs typeface="+mn-cs"/>
      </a:defRPr>
    </a:lvl4pPr>
    <a:lvl5pPr marL="1828800" algn="l" rtl="0" eaLnBrk="0" fontAlgn="base" hangingPunct="0">
      <a:spcBef>
        <a:spcPct val="20000"/>
      </a:spcBef>
      <a:spcAft>
        <a:spcPct val="0"/>
      </a:spcAft>
      <a:buClr>
        <a:schemeClr val="hlink"/>
      </a:buClr>
      <a:buFont typeface="Symbol" charset="2"/>
      <a:buChar char="·"/>
      <a:defRPr sz="2400" b="1" kern="1200">
        <a:solidFill>
          <a:srgbClr val="FFFFFF"/>
        </a:solidFill>
        <a:latin typeface="News Gothic MT" charset="0"/>
        <a:ea typeface="+mn-ea"/>
        <a:cs typeface="+mn-cs"/>
      </a:defRPr>
    </a:lvl5pPr>
    <a:lvl6pPr marL="2286000" algn="l" defTabSz="457200" rtl="0" eaLnBrk="1" latinLnBrk="0" hangingPunct="1">
      <a:defRPr sz="2400" b="1" kern="1200">
        <a:solidFill>
          <a:srgbClr val="FFFFFF"/>
        </a:solidFill>
        <a:latin typeface="News Gothic MT" charset="0"/>
        <a:ea typeface="+mn-ea"/>
        <a:cs typeface="+mn-cs"/>
      </a:defRPr>
    </a:lvl6pPr>
    <a:lvl7pPr marL="2743200" algn="l" defTabSz="457200" rtl="0" eaLnBrk="1" latinLnBrk="0" hangingPunct="1">
      <a:defRPr sz="2400" b="1" kern="1200">
        <a:solidFill>
          <a:srgbClr val="FFFFFF"/>
        </a:solidFill>
        <a:latin typeface="News Gothic MT" charset="0"/>
        <a:ea typeface="+mn-ea"/>
        <a:cs typeface="+mn-cs"/>
      </a:defRPr>
    </a:lvl7pPr>
    <a:lvl8pPr marL="3200400" algn="l" defTabSz="457200" rtl="0" eaLnBrk="1" latinLnBrk="0" hangingPunct="1">
      <a:defRPr sz="2400" b="1" kern="1200">
        <a:solidFill>
          <a:srgbClr val="FFFFFF"/>
        </a:solidFill>
        <a:latin typeface="News Gothic MT" charset="0"/>
        <a:ea typeface="+mn-ea"/>
        <a:cs typeface="+mn-cs"/>
      </a:defRPr>
    </a:lvl8pPr>
    <a:lvl9pPr marL="3657600" algn="l" defTabSz="457200" rtl="0" eaLnBrk="1" latinLnBrk="0" hangingPunct="1">
      <a:defRPr sz="2400" b="1" kern="1200">
        <a:solidFill>
          <a:srgbClr val="FFFFFF"/>
        </a:solidFill>
        <a:latin typeface="News Gothic MT"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345F"/>
    <a:srgbClr val="00FF00"/>
    <a:srgbClr val="FFFF00"/>
    <a:srgbClr val="000080"/>
    <a:srgbClr val="FFFFFF"/>
    <a:srgbClr val="FF0000"/>
    <a:srgbClr val="FF00FF"/>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p:scale>
          <a:sx n="100" d="100"/>
          <a:sy n="100" d="100"/>
        </p:scale>
        <p:origin x="-72" y="36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48" d="100"/>
          <a:sy n="48" d="100"/>
        </p:scale>
        <p:origin x="-912" y="-96"/>
      </p:cViewPr>
      <p:guideLst>
        <p:guide orient="horz" pos="2911"/>
        <p:guide pos="219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13075" cy="461963"/>
          </a:xfrm>
          <a:prstGeom prst="rect">
            <a:avLst/>
          </a:prstGeom>
          <a:noFill/>
          <a:ln w="9525">
            <a:noFill/>
            <a:miter lim="800000"/>
            <a:headEnd/>
            <a:tailEnd/>
          </a:ln>
          <a:effectLst/>
        </p:spPr>
        <p:txBody>
          <a:bodyPr vert="horz" wrap="square" lIns="95023" tIns="47511" rIns="95023" bIns="47511" numCol="1" anchor="t" anchorCtr="0" compatLnSpc="1">
            <a:prstTxWarp prst="textNoShape">
              <a:avLst/>
            </a:prstTxWarp>
          </a:bodyPr>
          <a:lstStyle>
            <a:lvl1pPr defTabSz="950913">
              <a:spcBef>
                <a:spcPct val="0"/>
              </a:spcBef>
              <a:buClrTx/>
              <a:buFontTx/>
              <a:buNone/>
              <a:defRPr sz="1300" b="0">
                <a:solidFill>
                  <a:schemeClr val="tx1"/>
                </a:solidFill>
                <a:latin typeface="Times New Roman" charset="0"/>
              </a:defRPr>
            </a:lvl1pPr>
          </a:lstStyle>
          <a:p>
            <a:pPr>
              <a:defRPr/>
            </a:pPr>
            <a:endParaRPr lang="en-US" dirty="0"/>
          </a:p>
        </p:txBody>
      </p:sp>
      <p:sp>
        <p:nvSpPr>
          <p:cNvPr id="24579" name="Rectangle 3"/>
          <p:cNvSpPr>
            <a:spLocks noGrp="1" noChangeArrowheads="1"/>
          </p:cNvSpPr>
          <p:nvPr>
            <p:ph type="dt" sz="quarter" idx="1"/>
          </p:nvPr>
        </p:nvSpPr>
        <p:spPr bwMode="auto">
          <a:xfrm>
            <a:off x="3938588" y="0"/>
            <a:ext cx="3013075" cy="461963"/>
          </a:xfrm>
          <a:prstGeom prst="rect">
            <a:avLst/>
          </a:prstGeom>
          <a:noFill/>
          <a:ln w="9525">
            <a:noFill/>
            <a:miter lim="800000"/>
            <a:headEnd/>
            <a:tailEnd/>
          </a:ln>
          <a:effectLst/>
        </p:spPr>
        <p:txBody>
          <a:bodyPr vert="horz" wrap="square" lIns="95023" tIns="47511" rIns="95023" bIns="47511" numCol="1" anchor="t" anchorCtr="0" compatLnSpc="1">
            <a:prstTxWarp prst="textNoShape">
              <a:avLst/>
            </a:prstTxWarp>
          </a:bodyPr>
          <a:lstStyle>
            <a:lvl1pPr algn="r" defTabSz="950913">
              <a:spcBef>
                <a:spcPct val="0"/>
              </a:spcBef>
              <a:buClrTx/>
              <a:buFontTx/>
              <a:buNone/>
              <a:defRPr sz="1300" b="0">
                <a:solidFill>
                  <a:schemeClr val="tx1"/>
                </a:solidFill>
                <a:latin typeface="Times New Roman" charset="0"/>
              </a:defRPr>
            </a:lvl1pPr>
          </a:lstStyle>
          <a:p>
            <a:pPr>
              <a:defRPr/>
            </a:pPr>
            <a:endParaRPr lang="en-US" dirty="0"/>
          </a:p>
        </p:txBody>
      </p:sp>
      <p:sp>
        <p:nvSpPr>
          <p:cNvPr id="24580" name="Rectangle 4"/>
          <p:cNvSpPr>
            <a:spLocks noGrp="1" noChangeArrowheads="1"/>
          </p:cNvSpPr>
          <p:nvPr>
            <p:ph type="ftr" sz="quarter" idx="2"/>
          </p:nvPr>
        </p:nvSpPr>
        <p:spPr bwMode="auto">
          <a:xfrm>
            <a:off x="0" y="8778875"/>
            <a:ext cx="3013075" cy="461963"/>
          </a:xfrm>
          <a:prstGeom prst="rect">
            <a:avLst/>
          </a:prstGeom>
          <a:noFill/>
          <a:ln w="9525">
            <a:noFill/>
            <a:miter lim="800000"/>
            <a:headEnd/>
            <a:tailEnd/>
          </a:ln>
          <a:effectLst/>
        </p:spPr>
        <p:txBody>
          <a:bodyPr vert="horz" wrap="square" lIns="95023" tIns="47511" rIns="95023" bIns="47511" numCol="1" anchor="b" anchorCtr="0" compatLnSpc="1">
            <a:prstTxWarp prst="textNoShape">
              <a:avLst/>
            </a:prstTxWarp>
          </a:bodyPr>
          <a:lstStyle>
            <a:lvl1pPr defTabSz="950913">
              <a:spcBef>
                <a:spcPct val="0"/>
              </a:spcBef>
              <a:buClrTx/>
              <a:buFontTx/>
              <a:buNone/>
              <a:defRPr sz="1300" b="0">
                <a:solidFill>
                  <a:schemeClr val="tx1"/>
                </a:solidFill>
                <a:latin typeface="Times New Roman" charset="0"/>
              </a:defRPr>
            </a:lvl1pPr>
          </a:lstStyle>
          <a:p>
            <a:pPr>
              <a:defRPr/>
            </a:pPr>
            <a:endParaRPr lang="en-US" dirty="0"/>
          </a:p>
        </p:txBody>
      </p:sp>
      <p:sp>
        <p:nvSpPr>
          <p:cNvPr id="24581" name="Rectangle 5"/>
          <p:cNvSpPr>
            <a:spLocks noGrp="1" noChangeArrowheads="1"/>
          </p:cNvSpPr>
          <p:nvPr>
            <p:ph type="sldNum" sz="quarter" idx="3"/>
          </p:nvPr>
        </p:nvSpPr>
        <p:spPr bwMode="auto">
          <a:xfrm>
            <a:off x="3938588" y="8778875"/>
            <a:ext cx="3013075" cy="461963"/>
          </a:xfrm>
          <a:prstGeom prst="rect">
            <a:avLst/>
          </a:prstGeom>
          <a:noFill/>
          <a:ln w="9525">
            <a:noFill/>
            <a:miter lim="800000"/>
            <a:headEnd/>
            <a:tailEnd/>
          </a:ln>
          <a:effectLst/>
        </p:spPr>
        <p:txBody>
          <a:bodyPr vert="horz" wrap="square" lIns="95023" tIns="47511" rIns="95023" bIns="47511" numCol="1" anchor="b" anchorCtr="0" compatLnSpc="1">
            <a:prstTxWarp prst="textNoShape">
              <a:avLst/>
            </a:prstTxWarp>
          </a:bodyPr>
          <a:lstStyle>
            <a:lvl1pPr algn="r" defTabSz="950913">
              <a:spcBef>
                <a:spcPct val="0"/>
              </a:spcBef>
              <a:buClrTx/>
              <a:buFontTx/>
              <a:buNone/>
              <a:defRPr sz="1300" b="0">
                <a:solidFill>
                  <a:schemeClr val="tx1"/>
                </a:solidFill>
                <a:latin typeface="Times New Roman" charset="0"/>
              </a:defRPr>
            </a:lvl1pPr>
          </a:lstStyle>
          <a:p>
            <a:pPr>
              <a:defRPr/>
            </a:pPr>
            <a:fld id="{C06A5A6C-2DFD-804C-AFD8-1A3B0CD58995}" type="slidenum">
              <a:rPr lang="en-US"/>
              <a:pPr>
                <a:defRPr/>
              </a:pPr>
              <a:t>‹#›</a:t>
            </a:fld>
            <a:endParaRPr lang="en-US" dirty="0"/>
          </a:p>
        </p:txBody>
      </p:sp>
    </p:spTree>
    <p:extLst>
      <p:ext uri="{BB962C8B-B14F-4D97-AF65-F5344CB8AC3E}">
        <p14:creationId xmlns:p14="http://schemas.microsoft.com/office/powerpoint/2010/main" val="42649695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13075" cy="461963"/>
          </a:xfrm>
          <a:prstGeom prst="rect">
            <a:avLst/>
          </a:prstGeom>
          <a:noFill/>
          <a:ln w="9525">
            <a:noFill/>
            <a:miter lim="800000"/>
            <a:headEnd/>
            <a:tailEnd/>
          </a:ln>
          <a:effectLst/>
        </p:spPr>
        <p:txBody>
          <a:bodyPr vert="horz" wrap="square" lIns="95023" tIns="47511" rIns="95023" bIns="47511" numCol="1" anchor="t" anchorCtr="0" compatLnSpc="1">
            <a:prstTxWarp prst="textNoShape">
              <a:avLst/>
            </a:prstTxWarp>
          </a:bodyPr>
          <a:lstStyle>
            <a:lvl1pPr defTabSz="950913">
              <a:spcBef>
                <a:spcPct val="0"/>
              </a:spcBef>
              <a:buClrTx/>
              <a:buFontTx/>
              <a:buNone/>
              <a:defRPr sz="1300" b="0">
                <a:solidFill>
                  <a:schemeClr val="tx1"/>
                </a:solidFill>
                <a:latin typeface="Times New Roman" charset="0"/>
              </a:defRPr>
            </a:lvl1pPr>
          </a:lstStyle>
          <a:p>
            <a:pPr>
              <a:defRPr/>
            </a:pPr>
            <a:endParaRPr lang="en-US" dirty="0"/>
          </a:p>
        </p:txBody>
      </p:sp>
      <p:sp>
        <p:nvSpPr>
          <p:cNvPr id="15363" name="Rectangle 3"/>
          <p:cNvSpPr>
            <a:spLocks noGrp="1" noChangeArrowheads="1"/>
          </p:cNvSpPr>
          <p:nvPr>
            <p:ph type="dt" idx="1"/>
          </p:nvPr>
        </p:nvSpPr>
        <p:spPr bwMode="auto">
          <a:xfrm>
            <a:off x="3938588" y="0"/>
            <a:ext cx="3013075" cy="461963"/>
          </a:xfrm>
          <a:prstGeom prst="rect">
            <a:avLst/>
          </a:prstGeom>
          <a:noFill/>
          <a:ln w="9525">
            <a:noFill/>
            <a:miter lim="800000"/>
            <a:headEnd/>
            <a:tailEnd/>
          </a:ln>
          <a:effectLst/>
        </p:spPr>
        <p:txBody>
          <a:bodyPr vert="horz" wrap="square" lIns="95023" tIns="47511" rIns="95023" bIns="47511" numCol="1" anchor="t" anchorCtr="0" compatLnSpc="1">
            <a:prstTxWarp prst="textNoShape">
              <a:avLst/>
            </a:prstTxWarp>
          </a:bodyPr>
          <a:lstStyle>
            <a:lvl1pPr algn="r" defTabSz="950913">
              <a:spcBef>
                <a:spcPct val="0"/>
              </a:spcBef>
              <a:buClrTx/>
              <a:buFontTx/>
              <a:buNone/>
              <a:defRPr sz="1300" b="0">
                <a:solidFill>
                  <a:schemeClr val="tx1"/>
                </a:solidFill>
                <a:latin typeface="Times New Roman" charset="0"/>
              </a:defRPr>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1166813" y="692150"/>
            <a:ext cx="4621212" cy="3465513"/>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927100" y="4389438"/>
            <a:ext cx="5097463" cy="4159250"/>
          </a:xfrm>
          <a:prstGeom prst="rect">
            <a:avLst/>
          </a:prstGeom>
          <a:noFill/>
          <a:ln w="9525">
            <a:noFill/>
            <a:miter lim="800000"/>
            <a:headEnd/>
            <a:tailEnd/>
          </a:ln>
          <a:effectLst/>
        </p:spPr>
        <p:txBody>
          <a:bodyPr vert="horz" wrap="square" lIns="95023" tIns="47511" rIns="95023" bIns="4751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778875"/>
            <a:ext cx="3013075" cy="461963"/>
          </a:xfrm>
          <a:prstGeom prst="rect">
            <a:avLst/>
          </a:prstGeom>
          <a:noFill/>
          <a:ln w="9525">
            <a:noFill/>
            <a:miter lim="800000"/>
            <a:headEnd/>
            <a:tailEnd/>
          </a:ln>
          <a:effectLst/>
        </p:spPr>
        <p:txBody>
          <a:bodyPr vert="horz" wrap="square" lIns="95023" tIns="47511" rIns="95023" bIns="47511" numCol="1" anchor="b" anchorCtr="0" compatLnSpc="1">
            <a:prstTxWarp prst="textNoShape">
              <a:avLst/>
            </a:prstTxWarp>
          </a:bodyPr>
          <a:lstStyle>
            <a:lvl1pPr defTabSz="950913">
              <a:spcBef>
                <a:spcPct val="0"/>
              </a:spcBef>
              <a:buClrTx/>
              <a:buFontTx/>
              <a:buNone/>
              <a:defRPr sz="1300" b="0">
                <a:solidFill>
                  <a:schemeClr val="tx1"/>
                </a:solidFill>
                <a:latin typeface="Times New Roman" charset="0"/>
              </a:defRPr>
            </a:lvl1pPr>
          </a:lstStyle>
          <a:p>
            <a:pPr>
              <a:defRPr/>
            </a:pPr>
            <a:endParaRPr lang="en-US" dirty="0"/>
          </a:p>
        </p:txBody>
      </p:sp>
      <p:sp>
        <p:nvSpPr>
          <p:cNvPr id="15367" name="Rectangle 7"/>
          <p:cNvSpPr>
            <a:spLocks noGrp="1" noChangeArrowheads="1"/>
          </p:cNvSpPr>
          <p:nvPr>
            <p:ph type="sldNum" sz="quarter" idx="5"/>
          </p:nvPr>
        </p:nvSpPr>
        <p:spPr bwMode="auto">
          <a:xfrm>
            <a:off x="3938588" y="8778875"/>
            <a:ext cx="3013075" cy="461963"/>
          </a:xfrm>
          <a:prstGeom prst="rect">
            <a:avLst/>
          </a:prstGeom>
          <a:noFill/>
          <a:ln w="9525">
            <a:noFill/>
            <a:miter lim="800000"/>
            <a:headEnd/>
            <a:tailEnd/>
          </a:ln>
          <a:effectLst/>
        </p:spPr>
        <p:txBody>
          <a:bodyPr vert="horz" wrap="square" lIns="95023" tIns="47511" rIns="95023" bIns="47511" numCol="1" anchor="b" anchorCtr="0" compatLnSpc="1">
            <a:prstTxWarp prst="textNoShape">
              <a:avLst/>
            </a:prstTxWarp>
          </a:bodyPr>
          <a:lstStyle>
            <a:lvl1pPr algn="r" defTabSz="950913">
              <a:spcBef>
                <a:spcPct val="0"/>
              </a:spcBef>
              <a:buClrTx/>
              <a:buFontTx/>
              <a:buNone/>
              <a:defRPr sz="1300" b="0">
                <a:solidFill>
                  <a:schemeClr val="tx1"/>
                </a:solidFill>
                <a:latin typeface="Times New Roman" charset="0"/>
              </a:defRPr>
            </a:lvl1pPr>
          </a:lstStyle>
          <a:p>
            <a:pPr>
              <a:defRPr/>
            </a:pPr>
            <a:fld id="{CB9044D7-0846-C645-9E5A-1EBC80A09338}" type="slidenum">
              <a:rPr lang="en-US"/>
              <a:pPr>
                <a:defRPr/>
              </a:pPr>
              <a:t>‹#›</a:t>
            </a:fld>
            <a:endParaRPr lang="en-US" dirty="0"/>
          </a:p>
        </p:txBody>
      </p:sp>
    </p:spTree>
    <p:extLst>
      <p:ext uri="{BB962C8B-B14F-4D97-AF65-F5344CB8AC3E}">
        <p14:creationId xmlns:p14="http://schemas.microsoft.com/office/powerpoint/2010/main" val="43508006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6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4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p:spPr>
        <p:txBody>
          <a:bodyPr/>
          <a:lstStyle/>
          <a:p>
            <a:endParaRPr lang="en-US" dirty="0"/>
          </a:p>
        </p:txBody>
      </p:sp>
      <p:sp>
        <p:nvSpPr>
          <p:cNvPr id="17412" name="Slide Number Placeholder 3"/>
          <p:cNvSpPr>
            <a:spLocks noGrp="1"/>
          </p:cNvSpPr>
          <p:nvPr>
            <p:ph type="sldNum" sz="quarter" idx="5"/>
          </p:nvPr>
        </p:nvSpPr>
        <p:spPr>
          <a:noFill/>
        </p:spPr>
        <p:txBody>
          <a:bodyPr/>
          <a:lstStyle/>
          <a:p>
            <a:fld id="{390A5FB5-F407-5C4E-98D5-5B690BA09451}" type="slidenum">
              <a:rPr lang="en-US"/>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E93FF7-556A-B649-AE2E-6828D670AF37}" type="slidenum">
              <a:rPr lang="en-US"/>
              <a:pPr/>
              <a:t>19</a:t>
            </a:fld>
            <a:endParaRPr lang="en-US" dirty="0"/>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r>
              <a:rPr lang="en-US" dirty="0"/>
              <a:t>By 1977 Fermilab’s Main Ring and its Fixed-target Experimental Areas were a whole facility. The Main Ring’s performance benefited from inventions and innovations allowing the energy to rise from 200 GeV to 400 GeV, to compete with CERN even without the Energy Doubler. </a:t>
            </a:r>
          </a:p>
          <a:p>
            <a:r>
              <a:rPr lang="en-US" dirty="0"/>
              <a:t>You may notice a small line of trees along Eola Road in this picture, evidence of the early “greening” of the site. Today these trees are fully grown and tower over the road. A few farm sites remained on their original foundations, but by this time they had mostly different uses.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4B1908-656E-E740-BEEE-894A2AC3D960}" type="slidenum">
              <a:rPr lang="en-US"/>
              <a:pPr/>
              <a:t>21</a:t>
            </a:fld>
            <a:endParaRPr lang="en-US" dirty="0"/>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p:txBody>
          <a:bodyPr/>
          <a:lstStyle/>
          <a:p>
            <a:r>
              <a:rPr lang="en-US" dirty="0"/>
              <a:t>…sometimes straining their eyes in search of new particles….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591304-AFE1-A84E-91F1-58CCFA9A08B4}" type="slidenum">
              <a:rPr lang="en-US"/>
              <a:pPr/>
              <a:t>22</a:t>
            </a:fld>
            <a:endParaRPr lang="en-US" dirty="0"/>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r>
              <a:rPr lang="en-US" dirty="0"/>
              <a:t>Lederman immediately set Fermilab’s course for convincing the DOE to build the</a:t>
            </a:r>
            <a:r>
              <a:rPr lang="en-US" b="1" dirty="0"/>
              <a:t> Energy Doubler/Saver in the Main Ring</a:t>
            </a:r>
            <a:r>
              <a:rPr lang="en-US" dirty="0"/>
              <a:t>, securing funds in 1979. The accelerator complex was renamed the </a:t>
            </a:r>
            <a:r>
              <a:rPr lang="en-US" b="1" dirty="0"/>
              <a:t>Tevatron, </a:t>
            </a:r>
            <a:r>
              <a:rPr lang="en-US" dirty="0"/>
              <a:t>because the attainable energy level would be close to 1,000 BeV = 1 TeV, trillion electron volts.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98E814-933F-654D-BFF8-9E22EB5FA53B}" type="slidenum">
              <a:rPr lang="en-US"/>
              <a:pPr/>
              <a:t>24</a:t>
            </a:fld>
            <a:endParaRPr lang="en-US" dirty="0"/>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p:txBody>
          <a:bodyPr/>
          <a:lstStyle/>
          <a:p>
            <a:r>
              <a:rPr lang="en-US" dirty="0"/>
              <a:t>The first collisions meant greater discovery potential for Fermilab researchers working at the highest energy in the world.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66B79F53-9E48-4EEE-B748-08E1C490A63A}" type="slidenum">
              <a:rPr lang="en-US"/>
              <a:pPr/>
              <a:t>27</a:t>
            </a:fld>
            <a:endParaRPr lang="en-US"/>
          </a:p>
        </p:txBody>
      </p:sp>
      <p:sp>
        <p:nvSpPr>
          <p:cNvPr id="47107" name="Rectangle 7"/>
          <p:cNvSpPr txBox="1">
            <a:spLocks noGrp="1" noChangeArrowheads="1"/>
          </p:cNvSpPr>
          <p:nvPr/>
        </p:nvSpPr>
        <p:spPr bwMode="auto">
          <a:xfrm>
            <a:off x="3938588" y="8777288"/>
            <a:ext cx="3011487" cy="461962"/>
          </a:xfrm>
          <a:prstGeom prst="rect">
            <a:avLst/>
          </a:prstGeom>
          <a:noFill/>
          <a:ln w="9525">
            <a:noFill/>
            <a:miter lim="800000"/>
            <a:headEnd/>
            <a:tailEnd/>
          </a:ln>
        </p:spPr>
        <p:txBody>
          <a:bodyPr lIns="92500" tIns="46251" rIns="92500" bIns="46251" anchor="b"/>
          <a:lstStyle/>
          <a:p>
            <a:pPr defTabSz="923925">
              <a:spcBef>
                <a:spcPct val="0"/>
              </a:spcBef>
              <a:buClrTx/>
              <a:buFont typeface="Symbol" pitchFamily="18" charset="2"/>
              <a:buNone/>
            </a:pPr>
            <a:fld id="{67F11492-9BCC-4F7F-B345-FADEDE352DFC}" type="slidenum">
              <a:rPr lang="en-US" sz="1200"/>
              <a:pPr defTabSz="923925">
                <a:spcBef>
                  <a:spcPct val="0"/>
                </a:spcBef>
                <a:buClrTx/>
                <a:buFont typeface="Symbol" pitchFamily="18" charset="2"/>
                <a:buNone/>
              </a:pPr>
              <a:t>27</a:t>
            </a:fld>
            <a:endParaRPr lang="en-US" sz="1200"/>
          </a:p>
        </p:txBody>
      </p:sp>
      <p:sp>
        <p:nvSpPr>
          <p:cNvPr id="47108" name="Rectangle 2"/>
          <p:cNvSpPr>
            <a:spLocks noGrp="1" noRot="1" noChangeAspect="1" noChangeArrowheads="1" noTextEdit="1"/>
          </p:cNvSpPr>
          <p:nvPr>
            <p:ph type="sldImg"/>
          </p:nvPr>
        </p:nvSpPr>
        <p:spPr>
          <a:ln/>
        </p:spPr>
      </p:sp>
      <p:sp>
        <p:nvSpPr>
          <p:cNvPr id="47109" name="Rectangle 3"/>
          <p:cNvSpPr>
            <a:spLocks noGrp="1" noChangeArrowheads="1"/>
          </p:cNvSpPr>
          <p:nvPr>
            <p:ph type="body" idx="1"/>
          </p:nvPr>
        </p:nvSpPr>
        <p:spPr>
          <a:noFill/>
          <a:ln/>
        </p:spPr>
        <p:txBody>
          <a:bodyPr lIns="92500" tIns="46251" rIns="92500" bIns="46251"/>
          <a:lstStyle/>
          <a:p>
            <a:pPr eaLnBrk="1" hangingPunct="1"/>
            <a:endParaRPr lang="en-US"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2AD0C664-AD4F-794B-B1DD-6209ED7498FA}" type="slidenum">
              <a:rPr lang="en-US"/>
              <a:pPr/>
              <a:t>30</a:t>
            </a:fld>
            <a:endParaRPr lang="en-US" dirty="0"/>
          </a:p>
        </p:txBody>
      </p:sp>
      <p:sp>
        <p:nvSpPr>
          <p:cNvPr id="62467" name="Rectangle 7"/>
          <p:cNvSpPr txBox="1">
            <a:spLocks noGrp="1" noChangeArrowheads="1"/>
          </p:cNvSpPr>
          <p:nvPr/>
        </p:nvSpPr>
        <p:spPr bwMode="auto">
          <a:xfrm>
            <a:off x="3938588" y="8778875"/>
            <a:ext cx="3013075" cy="461963"/>
          </a:xfrm>
          <a:prstGeom prst="rect">
            <a:avLst/>
          </a:prstGeom>
          <a:noFill/>
          <a:ln w="9525">
            <a:noFill/>
            <a:miter lim="800000"/>
            <a:headEnd/>
            <a:tailEnd/>
          </a:ln>
        </p:spPr>
        <p:txBody>
          <a:bodyPr lIns="92528" tIns="46264" rIns="92528" bIns="46264" anchor="b">
            <a:prstTxWarp prst="textNoShape">
              <a:avLst/>
            </a:prstTxWarp>
          </a:bodyPr>
          <a:lstStyle/>
          <a:p>
            <a:pPr algn="r" defTabSz="925513" eaLnBrk="1" hangingPunct="1">
              <a:buClr>
                <a:srgbClr val="FFFF00"/>
              </a:buClr>
              <a:buSzPct val="80000"/>
              <a:buFont typeface="Wingdings" charset="2"/>
              <a:buNone/>
            </a:pPr>
            <a:fld id="{E0D039E2-219D-1743-BEBE-0E2BC9D4C223}" type="slidenum">
              <a:rPr lang="en-US" sz="1200" b="0">
                <a:solidFill>
                  <a:schemeClr val="tx1"/>
                </a:solidFill>
                <a:latin typeface="Arial" charset="0"/>
              </a:rPr>
              <a:pPr algn="r" defTabSz="925513" eaLnBrk="1" hangingPunct="1">
                <a:buClr>
                  <a:srgbClr val="FFFF00"/>
                </a:buClr>
                <a:buSzPct val="80000"/>
                <a:buFont typeface="Wingdings" charset="2"/>
                <a:buNone/>
              </a:pPr>
              <a:t>30</a:t>
            </a:fld>
            <a:endParaRPr lang="en-US" sz="1200" b="0" dirty="0">
              <a:solidFill>
                <a:schemeClr val="tx1"/>
              </a:solidFill>
              <a:latin typeface="Arial" charset="0"/>
            </a:endParaRPr>
          </a:p>
        </p:txBody>
      </p:sp>
      <p:sp>
        <p:nvSpPr>
          <p:cNvPr id="62468" name="Rectangle 7"/>
          <p:cNvSpPr txBox="1">
            <a:spLocks noGrp="1" noChangeArrowheads="1"/>
          </p:cNvSpPr>
          <p:nvPr/>
        </p:nvSpPr>
        <p:spPr bwMode="auto">
          <a:xfrm>
            <a:off x="3937000" y="8777288"/>
            <a:ext cx="3013075" cy="461962"/>
          </a:xfrm>
          <a:prstGeom prst="rect">
            <a:avLst/>
          </a:prstGeom>
          <a:noFill/>
          <a:ln w="9525">
            <a:noFill/>
            <a:miter lim="800000"/>
            <a:headEnd/>
            <a:tailEnd/>
          </a:ln>
        </p:spPr>
        <p:txBody>
          <a:bodyPr lIns="92507" tIns="46254" rIns="92507" bIns="46254" anchor="b">
            <a:prstTxWarp prst="textNoShape">
              <a:avLst/>
            </a:prstTxWarp>
          </a:bodyPr>
          <a:lstStyle/>
          <a:p>
            <a:pPr algn="r" defTabSz="923925" eaLnBrk="1" hangingPunct="1">
              <a:spcBef>
                <a:spcPct val="0"/>
              </a:spcBef>
              <a:buClrTx/>
              <a:buFontTx/>
              <a:buNone/>
            </a:pPr>
            <a:fld id="{446212B0-0389-5647-9336-D547990A449A}" type="slidenum">
              <a:rPr lang="en-US" sz="1200" b="0">
                <a:solidFill>
                  <a:schemeClr val="tx1"/>
                </a:solidFill>
                <a:latin typeface="Arial" charset="0"/>
              </a:rPr>
              <a:pPr algn="r" defTabSz="923925" eaLnBrk="1" hangingPunct="1">
                <a:spcBef>
                  <a:spcPct val="0"/>
                </a:spcBef>
                <a:buClrTx/>
                <a:buFontTx/>
                <a:buNone/>
              </a:pPr>
              <a:t>30</a:t>
            </a:fld>
            <a:endParaRPr lang="en-US" sz="1200" b="0" dirty="0">
              <a:solidFill>
                <a:schemeClr val="tx1"/>
              </a:solidFill>
              <a:latin typeface="Arial" charset="0"/>
            </a:endParaRPr>
          </a:p>
        </p:txBody>
      </p:sp>
      <p:sp>
        <p:nvSpPr>
          <p:cNvPr id="62469" name="Rectangle 2"/>
          <p:cNvSpPr>
            <a:spLocks noGrp="1" noRot="1" noChangeAspect="1" noChangeArrowheads="1" noTextEdit="1"/>
          </p:cNvSpPr>
          <p:nvPr>
            <p:ph type="sldImg"/>
          </p:nvPr>
        </p:nvSpPr>
        <p:spPr>
          <a:xfrm>
            <a:off x="1166813" y="693738"/>
            <a:ext cx="4618037" cy="3463925"/>
          </a:xfrm>
          <a:solidFill>
            <a:srgbClr val="FFFFFF"/>
          </a:solidFill>
          <a:ln/>
        </p:spPr>
      </p:sp>
      <p:sp>
        <p:nvSpPr>
          <p:cNvPr id="62470" name="Rectangle 3"/>
          <p:cNvSpPr>
            <a:spLocks noGrp="1" noChangeArrowheads="1"/>
          </p:cNvSpPr>
          <p:nvPr>
            <p:ph type="body" idx="1"/>
          </p:nvPr>
        </p:nvSpPr>
        <p:spPr>
          <a:xfrm>
            <a:off x="695325" y="4389438"/>
            <a:ext cx="5561013" cy="4157662"/>
          </a:xfrm>
          <a:solidFill>
            <a:srgbClr val="FFFFFF"/>
          </a:solidFill>
          <a:ln>
            <a:solidFill>
              <a:srgbClr val="000000"/>
            </a:solidFill>
          </a:ln>
        </p:spPr>
        <p:txBody>
          <a:bodyPr lIns="92507" tIns="46254" rIns="92507" bIns="46254"/>
          <a:lstStyle/>
          <a:p>
            <a:pPr eaLnBrk="1" hangingPunct="1"/>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1E20BDA6-DE73-B242-8401-A7A9501EF0C2}" type="slidenum">
              <a:rPr lang="en-US"/>
              <a:pPr/>
              <a:t>31</a:t>
            </a:fld>
            <a:endParaRPr lang="en-US" dirty="0"/>
          </a:p>
        </p:txBody>
      </p:sp>
      <p:sp>
        <p:nvSpPr>
          <p:cNvPr id="64515" name="Rectangle 7"/>
          <p:cNvSpPr txBox="1">
            <a:spLocks noGrp="1" noChangeArrowheads="1"/>
          </p:cNvSpPr>
          <p:nvPr/>
        </p:nvSpPr>
        <p:spPr bwMode="auto">
          <a:xfrm>
            <a:off x="3938588" y="8778875"/>
            <a:ext cx="3013075" cy="461963"/>
          </a:xfrm>
          <a:prstGeom prst="rect">
            <a:avLst/>
          </a:prstGeom>
          <a:noFill/>
          <a:ln w="9525">
            <a:noFill/>
            <a:miter lim="800000"/>
            <a:headEnd/>
            <a:tailEnd/>
          </a:ln>
        </p:spPr>
        <p:txBody>
          <a:bodyPr lIns="92528" tIns="46264" rIns="92528" bIns="46264" anchor="b">
            <a:prstTxWarp prst="textNoShape">
              <a:avLst/>
            </a:prstTxWarp>
          </a:bodyPr>
          <a:lstStyle/>
          <a:p>
            <a:pPr algn="r" defTabSz="925513" eaLnBrk="1" hangingPunct="1">
              <a:buClr>
                <a:srgbClr val="FFFF00"/>
              </a:buClr>
              <a:buSzPct val="80000"/>
              <a:buFont typeface="Wingdings" charset="2"/>
              <a:buNone/>
            </a:pPr>
            <a:fld id="{4803048C-36D4-FB47-B7E1-1902A1CD7237}" type="slidenum">
              <a:rPr lang="en-US" sz="1200" b="0">
                <a:solidFill>
                  <a:schemeClr val="tx1"/>
                </a:solidFill>
                <a:latin typeface="Arial" charset="0"/>
              </a:rPr>
              <a:pPr algn="r" defTabSz="925513" eaLnBrk="1" hangingPunct="1">
                <a:buClr>
                  <a:srgbClr val="FFFF00"/>
                </a:buClr>
                <a:buSzPct val="80000"/>
                <a:buFont typeface="Wingdings" charset="2"/>
                <a:buNone/>
              </a:pPr>
              <a:t>31</a:t>
            </a:fld>
            <a:endParaRPr lang="en-US" sz="1200" b="0" dirty="0">
              <a:solidFill>
                <a:schemeClr val="tx1"/>
              </a:solidFill>
              <a:latin typeface="Arial" charset="0"/>
            </a:endParaRPr>
          </a:p>
        </p:txBody>
      </p:sp>
      <p:sp>
        <p:nvSpPr>
          <p:cNvPr id="64516" name="Rectangle 7"/>
          <p:cNvSpPr txBox="1">
            <a:spLocks noGrp="1" noChangeArrowheads="1"/>
          </p:cNvSpPr>
          <p:nvPr/>
        </p:nvSpPr>
        <p:spPr bwMode="auto">
          <a:xfrm>
            <a:off x="3937000" y="8777288"/>
            <a:ext cx="3013075" cy="461962"/>
          </a:xfrm>
          <a:prstGeom prst="rect">
            <a:avLst/>
          </a:prstGeom>
          <a:noFill/>
          <a:ln w="9525">
            <a:noFill/>
            <a:miter lim="800000"/>
            <a:headEnd/>
            <a:tailEnd/>
          </a:ln>
        </p:spPr>
        <p:txBody>
          <a:bodyPr lIns="92507" tIns="46254" rIns="92507" bIns="46254" anchor="b">
            <a:prstTxWarp prst="textNoShape">
              <a:avLst/>
            </a:prstTxWarp>
          </a:bodyPr>
          <a:lstStyle/>
          <a:p>
            <a:pPr algn="r" defTabSz="923925" eaLnBrk="1" hangingPunct="1">
              <a:spcBef>
                <a:spcPct val="0"/>
              </a:spcBef>
              <a:buClrTx/>
              <a:buFontTx/>
              <a:buNone/>
            </a:pPr>
            <a:fld id="{502C0230-135F-0B42-8D8A-4C31FFE66CF6}" type="slidenum">
              <a:rPr lang="en-US" sz="1200" b="0">
                <a:solidFill>
                  <a:schemeClr val="tx1"/>
                </a:solidFill>
                <a:latin typeface="Arial" charset="0"/>
              </a:rPr>
              <a:pPr algn="r" defTabSz="923925" eaLnBrk="1" hangingPunct="1">
                <a:spcBef>
                  <a:spcPct val="0"/>
                </a:spcBef>
                <a:buClrTx/>
                <a:buFontTx/>
                <a:buNone/>
              </a:pPr>
              <a:t>31</a:t>
            </a:fld>
            <a:endParaRPr lang="en-US" sz="1200" b="0" dirty="0">
              <a:solidFill>
                <a:schemeClr val="tx1"/>
              </a:solidFill>
              <a:latin typeface="Arial" charset="0"/>
            </a:endParaRPr>
          </a:p>
        </p:txBody>
      </p:sp>
      <p:sp>
        <p:nvSpPr>
          <p:cNvPr id="64517" name="Rectangle 2"/>
          <p:cNvSpPr>
            <a:spLocks noGrp="1" noRot="1" noChangeAspect="1" noChangeArrowheads="1" noTextEdit="1"/>
          </p:cNvSpPr>
          <p:nvPr>
            <p:ph type="sldImg"/>
          </p:nvPr>
        </p:nvSpPr>
        <p:spPr>
          <a:xfrm>
            <a:off x="1168400" y="693738"/>
            <a:ext cx="4618038" cy="3463925"/>
          </a:xfrm>
          <a:solidFill>
            <a:srgbClr val="FFFFFF"/>
          </a:solidFill>
          <a:ln/>
        </p:spPr>
      </p:sp>
      <p:sp>
        <p:nvSpPr>
          <p:cNvPr id="64518" name="Rectangle 3"/>
          <p:cNvSpPr>
            <a:spLocks noGrp="1" noChangeArrowheads="1"/>
          </p:cNvSpPr>
          <p:nvPr>
            <p:ph type="body" idx="1"/>
          </p:nvPr>
        </p:nvSpPr>
        <p:spPr>
          <a:xfrm>
            <a:off x="695325" y="4389438"/>
            <a:ext cx="5561013" cy="4157662"/>
          </a:xfrm>
          <a:solidFill>
            <a:srgbClr val="FFFFFF"/>
          </a:solidFill>
          <a:ln>
            <a:solidFill>
              <a:srgbClr val="000000"/>
            </a:solidFill>
          </a:ln>
        </p:spPr>
        <p:txBody>
          <a:bodyPr lIns="92507" tIns="46254" rIns="92507" bIns="46254"/>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315E2F-7741-264A-A38A-747D0ECDE6AC}" type="slidenum">
              <a:rPr lang="en-US"/>
              <a:pPr/>
              <a:t>33</a:t>
            </a:fld>
            <a:endParaRPr lang="en-US" dirty="0"/>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r>
              <a:rPr lang="en-US" dirty="0"/>
              <a:t>Fermilab’s pursuits of outer space with experimental astrophysics projects like the </a:t>
            </a:r>
            <a:r>
              <a:rPr lang="en-US" b="1" dirty="0"/>
              <a:t>Sloan Digital Sky Survey</a:t>
            </a:r>
            <a:r>
              <a:rPr lang="en-US" dirty="0"/>
              <a:t> and the</a:t>
            </a:r>
            <a:r>
              <a:rPr lang="en-US" b="1" dirty="0"/>
              <a:t> Pierre Auger Observatory</a:t>
            </a:r>
            <a:r>
              <a:rPr lang="en-US" dirty="0"/>
              <a:t>, help to keep Fermilab at the leading edge of the cosmic frontier.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80902681-5AD6-434C-B115-3AF13A04DF59}" type="slidenum">
              <a:rPr lang="en-US"/>
              <a:pPr/>
              <a:t>37</a:t>
            </a:fld>
            <a:endParaRPr lang="en-US" dirty="0"/>
          </a:p>
        </p:txBody>
      </p:sp>
      <p:sp>
        <p:nvSpPr>
          <p:cNvPr id="115715" name="Rectangle 7"/>
          <p:cNvSpPr txBox="1">
            <a:spLocks noGrp="1" noChangeArrowheads="1"/>
          </p:cNvSpPr>
          <p:nvPr/>
        </p:nvSpPr>
        <p:spPr bwMode="auto">
          <a:xfrm>
            <a:off x="3938057" y="8776251"/>
            <a:ext cx="3012015" cy="462997"/>
          </a:xfrm>
          <a:prstGeom prst="rect">
            <a:avLst/>
          </a:prstGeom>
          <a:noFill/>
          <a:ln w="9525">
            <a:noFill/>
            <a:miter lim="800000"/>
            <a:headEnd/>
            <a:tailEnd/>
          </a:ln>
        </p:spPr>
        <p:txBody>
          <a:bodyPr lIns="91620" tIns="45811" rIns="91620" bIns="45811" anchor="b">
            <a:prstTxWarp prst="textNoShape">
              <a:avLst/>
            </a:prstTxWarp>
          </a:bodyPr>
          <a:lstStyle/>
          <a:p>
            <a:pPr defTabSz="914821"/>
            <a:fld id="{F3B82F36-AA4F-A747-8D8A-9C659D2F5C74}" type="slidenum">
              <a:rPr lang="en-US" sz="1200"/>
              <a:pPr defTabSz="914821"/>
              <a:t>37</a:t>
            </a:fld>
            <a:endParaRPr lang="en-US" sz="1200" dirty="0"/>
          </a:p>
        </p:txBody>
      </p:sp>
      <p:sp>
        <p:nvSpPr>
          <p:cNvPr id="115716" name="Rectangle 2"/>
          <p:cNvSpPr>
            <a:spLocks noGrp="1" noRot="1" noChangeAspect="1" noChangeArrowheads="1" noTextEdit="1"/>
          </p:cNvSpPr>
          <p:nvPr>
            <p:ph type="sldImg"/>
          </p:nvPr>
        </p:nvSpPr>
        <p:spPr>
          <a:xfrm>
            <a:off x="1166813" y="692150"/>
            <a:ext cx="4621212" cy="3465513"/>
          </a:xfrm>
          <a:ln/>
        </p:spPr>
      </p:sp>
      <p:sp>
        <p:nvSpPr>
          <p:cNvPr id="115717" name="Rectangle 3"/>
          <p:cNvSpPr>
            <a:spLocks noGrp="1" noChangeArrowheads="1"/>
          </p:cNvSpPr>
          <p:nvPr>
            <p:ph type="body" idx="1"/>
          </p:nvPr>
        </p:nvSpPr>
        <p:spPr>
          <a:noFill/>
          <a:ln/>
        </p:spPr>
        <p:txBody>
          <a:bodyPr lIns="91620" tIns="45811" rIns="91620" bIns="45811"/>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B399B1BE-195E-AE47-8002-8DF7C8CA1A13}" type="slidenum">
              <a:rPr lang="en-US">
                <a:latin typeface="Times New Roman" charset="0"/>
              </a:rPr>
              <a:pPr/>
              <a:t>6</a:t>
            </a:fld>
            <a:endParaRPr lang="en-US" dirty="0">
              <a:latin typeface="Times New Roman"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97E33A-E4FF-A64B-9CD1-9416DE3599FF}" type="slidenum">
              <a:rPr lang="en-US"/>
              <a:pPr/>
              <a:t>12</a:t>
            </a:fld>
            <a:endParaRPr lang="en-US" dirty="0"/>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p:txBody>
          <a:bodyPr/>
          <a:lstStyle/>
          <a:p>
            <a:r>
              <a:rPr lang="en-US" dirty="0"/>
              <a:t>Here we see the first accelerator/cyclotron (on the left), about the size of your hand. It was developed in that hot-bed of accelerator creation, UC-Berkeley, by Ernest Lawrence, shown here on the right, and his graduate student Stan Livingston, in 1929-30. Many years later Livingston worked  here, in the early days of Fermilab, as an Assistant Director to Founding Director Robert R. Wilson. </a:t>
            </a:r>
          </a:p>
          <a:p>
            <a:r>
              <a:rPr lang="en-US" dirty="0"/>
              <a:t>L&amp;L went on to build an even larger accelerator in 1932, shown here on the right. You’ll begin to recognize a pattern…accelerators kept growing to reach ever-higher energies. As they grew larger and more powerful they were given grand names like the Cosmotron and the Bevatron.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A8BA75-7355-2A47-801D-EF31C16C39A1}" type="slidenum">
              <a:rPr lang="en-US"/>
              <a:pPr/>
              <a:t>13</a:t>
            </a:fld>
            <a:endParaRPr lang="en-US" dirty="0"/>
          </a:p>
        </p:txBody>
      </p:sp>
      <p:sp>
        <p:nvSpPr>
          <p:cNvPr id="455682" name="Rectangle 2"/>
          <p:cNvSpPr>
            <a:spLocks noGrp="1" noRot="1" noChangeAspect="1" noChangeArrowheads="1" noTextEdit="1"/>
          </p:cNvSpPr>
          <p:nvPr>
            <p:ph type="sldImg"/>
          </p:nvPr>
        </p:nvSpPr>
        <p:spPr>
          <a:ln/>
        </p:spPr>
      </p:sp>
      <p:sp>
        <p:nvSpPr>
          <p:cNvPr id="455683" name="Rectangle 3"/>
          <p:cNvSpPr>
            <a:spLocks noGrp="1" noChangeArrowheads="1"/>
          </p:cNvSpPr>
          <p:nvPr>
            <p:ph type="body" idx="1"/>
          </p:nvPr>
        </p:nvSpPr>
        <p:spPr/>
        <p:txBody>
          <a:bodyPr/>
          <a:lstStyle/>
          <a:p>
            <a:r>
              <a:rPr lang="en-US" dirty="0"/>
              <a:t>In 1965 the state of Illinois submitted its proposal to build the NAL at a site called “Weston.”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75FF3A-0AD1-4046-8568-D0CB51B0847D}" type="slidenum">
              <a:rPr lang="en-US"/>
              <a:pPr/>
              <a:t>14</a:t>
            </a:fld>
            <a:endParaRPr lang="en-US" dirty="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r>
              <a:rPr lang="en-US" dirty="0"/>
              <a:t>It included 6,800 acres of farmland, which in 1962 was owned by 56 different families and several banks. The Big Woods forest on the western side was also part of the proposed site and … the reason it was all called “Weston” was because of a subdivision on the eastern side… </a:t>
            </a:r>
            <a:endParaRPr lang="en-US" b="1"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8776DB-DFAE-6F4E-841E-4711344A856D}" type="slidenum">
              <a:rPr lang="en-US"/>
              <a:pPr/>
              <a:t>15</a:t>
            </a:fld>
            <a:endParaRPr lang="en-US" dirty="0"/>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r>
              <a:rPr lang="en-US" dirty="0"/>
              <a:t>The Weston houses were converted into Lab offices, and moved around as needed…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A6C7B0-5977-A64E-A988-1743C23E3066}" type="slidenum">
              <a:rPr lang="en-US"/>
              <a:pPr/>
              <a:t>16</a:t>
            </a:fld>
            <a:endParaRPr lang="en-US" dirty="0"/>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r>
              <a:rPr lang="en-US" dirty="0"/>
              <a:t>The</a:t>
            </a:r>
            <a:r>
              <a:rPr lang="en-US" b="1" dirty="0"/>
              <a:t> </a:t>
            </a:r>
            <a:r>
              <a:rPr lang="en-US" dirty="0"/>
              <a:t>Main Ring was completed in 1971. </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FF7449-D466-9243-83F6-71A91DE71C81}" type="slidenum">
              <a:rPr lang="en-US"/>
              <a:pPr/>
              <a:t>17</a:t>
            </a:fld>
            <a:endParaRPr lang="en-US" dirty="0"/>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r>
              <a:rPr lang="en-US" dirty="0"/>
              <a:t>Success!  200 GeV was achieved on March 1, 1972! </a:t>
            </a:r>
          </a:p>
          <a:p>
            <a:r>
              <a:rPr lang="en-US" dirty="0"/>
              <a:t>Wilson celebrated with those whose hands, minds, and hearts had done the job, opened the door and cleared the path for exploration of the physics frontier.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0CBD43-2E64-D64C-BECF-045CF1522A5F}" type="slidenum">
              <a:rPr lang="en-US"/>
              <a:pPr/>
              <a:t>18</a:t>
            </a:fld>
            <a:endParaRPr lang="en-US" dirty="0"/>
          </a:p>
        </p:txBody>
      </p:sp>
      <p:sp>
        <p:nvSpPr>
          <p:cNvPr id="320514" name="Rectangle 2"/>
          <p:cNvSpPr>
            <a:spLocks noGrp="1" noRot="1" noChangeAspect="1" noChangeArrowheads="1" noTextEdit="1"/>
          </p:cNvSpPr>
          <p:nvPr>
            <p:ph type="sldImg"/>
          </p:nvPr>
        </p:nvSpPr>
        <p:spPr>
          <a:ln/>
        </p:spPr>
      </p:sp>
      <p:sp>
        <p:nvSpPr>
          <p:cNvPr id="320515" name="Rectangle 3"/>
          <p:cNvSpPr>
            <a:spLocks noGrp="1" noChangeArrowheads="1"/>
          </p:cNvSpPr>
          <p:nvPr>
            <p:ph type="body" idx="1"/>
          </p:nvPr>
        </p:nvSpPr>
        <p:spPr/>
        <p:txBody>
          <a:bodyPr/>
          <a:lstStyle/>
          <a:p>
            <a:r>
              <a:rPr lang="en-US" dirty="0"/>
              <a:t>The Laboratory was dedicated on a cold day in May, 1974, and the name was changed to Fermi National Accelerator Laboratory</a:t>
            </a:r>
            <a:r>
              <a:rPr lang="en-US" b="1" dirty="0"/>
              <a:t>.</a:t>
            </a:r>
            <a:r>
              <a:rPr lang="en-US" dirty="0"/>
              <a:t>  Enrico Fermi’s wife Laura attended the Dedication and recalled her husband’s hopes for accelerators. Leon Lederman, representing the Users, gave the dedication address and played a tape recording of Fermi’s voice, but I’m told the weather was so windy that day, a rainstorm like our recent storms had just blown through the area, and hearing Fermi’s voice was quite a challenge.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3" name="Picture 25"/>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 Box 23"/>
          <p:cNvSpPr txBox="1">
            <a:spLocks noChangeArrowheads="1"/>
          </p:cNvSpPr>
          <p:nvPr/>
        </p:nvSpPr>
        <p:spPr bwMode="auto">
          <a:xfrm>
            <a:off x="3505200" y="3048000"/>
            <a:ext cx="5410200" cy="457200"/>
          </a:xfrm>
          <a:prstGeom prst="rect">
            <a:avLst/>
          </a:prstGeom>
          <a:noFill/>
          <a:ln w="9525">
            <a:noFill/>
            <a:miter lim="800000"/>
            <a:headEnd/>
            <a:tailEnd/>
          </a:ln>
          <a:effectLst/>
        </p:spPr>
        <p:txBody>
          <a:bodyPr>
            <a:spAutoFit/>
          </a:bodyPr>
          <a:lstStyle/>
          <a:p>
            <a:pPr>
              <a:spcBef>
                <a:spcPct val="0"/>
              </a:spcBef>
              <a:buClrTx/>
              <a:buFontTx/>
              <a:buNone/>
              <a:defRPr/>
            </a:pPr>
            <a:endParaRPr lang="en-US" dirty="0">
              <a:latin typeface="Arial Narrow" pitchFamily="-108" charset="0"/>
              <a:ea typeface="ＭＳ Ｐゴシック" pitchFamily="-108" charset="-128"/>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000"/>
            </a:lvl1pPr>
          </a:lstStyle>
          <a:p>
            <a:r>
              <a:rPr lang="en-US" smtClean="0"/>
              <a:t>Click to edit Master 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17"/>
          <p:cNvSpPr>
            <a:spLocks noGrp="1" noChangeArrowheads="1"/>
          </p:cNvSpPr>
          <p:nvPr>
            <p:ph type="sldNum" sz="quarter" idx="11"/>
          </p:nvPr>
        </p:nvSpPr>
        <p:spPr>
          <a:ln/>
        </p:spPr>
        <p:txBody>
          <a:bodyPr/>
          <a:lstStyle>
            <a:lvl1pPr>
              <a:defRPr/>
            </a:lvl1pPr>
          </a:lstStyle>
          <a:p>
            <a:pPr>
              <a:defRPr/>
            </a:pPr>
            <a:fld id="{67BBDF78-B3F9-5840-9DCE-EDDC95E87A0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17"/>
          <p:cNvSpPr>
            <a:spLocks noGrp="1" noChangeArrowheads="1"/>
          </p:cNvSpPr>
          <p:nvPr>
            <p:ph type="sldNum" sz="quarter" idx="11"/>
          </p:nvPr>
        </p:nvSpPr>
        <p:spPr>
          <a:ln/>
        </p:spPr>
        <p:txBody>
          <a:bodyPr/>
          <a:lstStyle>
            <a:lvl1pPr>
              <a:defRPr/>
            </a:lvl1pPr>
          </a:lstStyle>
          <a:p>
            <a:pPr>
              <a:defRPr/>
            </a:pPr>
            <a:fld id="{2BDB4E94-7AA8-FC4B-BCC5-CAB637CD50DC}"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with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1000" y="2819400"/>
            <a:ext cx="8385048" cy="289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384048" y="2209800"/>
            <a:ext cx="8385048" cy="609600"/>
          </a:xfrm>
          <a:noFill/>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17"/>
          <p:cNvSpPr>
            <a:spLocks noGrp="1" noChangeArrowheads="1"/>
          </p:cNvSpPr>
          <p:nvPr>
            <p:ph type="sldNum" sz="quarter" idx="11"/>
          </p:nvPr>
        </p:nvSpPr>
        <p:spPr>
          <a:ln/>
        </p:spPr>
        <p:txBody>
          <a:bodyPr/>
          <a:lstStyle>
            <a:lvl1pPr>
              <a:defRPr/>
            </a:lvl1pPr>
          </a:lstStyle>
          <a:p>
            <a:pPr>
              <a:defRPr/>
            </a:pPr>
            <a:fld id="{A4938970-6DD1-DC47-90D5-42A0D68E4A1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17"/>
          <p:cNvSpPr>
            <a:spLocks noGrp="1" noChangeArrowheads="1"/>
          </p:cNvSpPr>
          <p:nvPr>
            <p:ph type="sldNum" sz="quarter" idx="11"/>
          </p:nvPr>
        </p:nvSpPr>
        <p:spPr>
          <a:ln/>
        </p:spPr>
        <p:txBody>
          <a:bodyPr/>
          <a:lstStyle>
            <a:lvl1pPr>
              <a:defRPr/>
            </a:lvl1pPr>
          </a:lstStyle>
          <a:p>
            <a:pPr>
              <a:defRPr/>
            </a:pPr>
            <a:fld id="{A9BAECF5-0825-7444-90E2-66408ABFB35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17"/>
          <p:cNvSpPr>
            <a:spLocks noGrp="1" noChangeArrowheads="1"/>
          </p:cNvSpPr>
          <p:nvPr>
            <p:ph type="sldNum" sz="quarter" idx="11"/>
          </p:nvPr>
        </p:nvSpPr>
        <p:spPr>
          <a:ln/>
        </p:spPr>
        <p:txBody>
          <a:bodyPr/>
          <a:lstStyle>
            <a:lvl1pPr>
              <a:defRPr/>
            </a:lvl1pPr>
          </a:lstStyle>
          <a:p>
            <a:pPr>
              <a:defRPr/>
            </a:pPr>
            <a:fld id="{69F646AC-26B9-7343-9CC9-03D65C4E63A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17"/>
          <p:cNvSpPr>
            <a:spLocks noGrp="1" noChangeArrowheads="1"/>
          </p:cNvSpPr>
          <p:nvPr>
            <p:ph type="sldNum" sz="quarter" idx="11"/>
          </p:nvPr>
        </p:nvSpPr>
        <p:spPr>
          <a:ln/>
        </p:spPr>
        <p:txBody>
          <a:bodyPr/>
          <a:lstStyle>
            <a:lvl1pPr>
              <a:defRPr/>
            </a:lvl1pPr>
          </a:lstStyle>
          <a:p>
            <a:pPr>
              <a:defRPr/>
            </a:pPr>
            <a:fld id="{DF95AB7D-A521-CF4A-87AC-BBDA10BB93CB}"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17"/>
          <p:cNvSpPr>
            <a:spLocks noGrp="1" noChangeArrowheads="1"/>
          </p:cNvSpPr>
          <p:nvPr>
            <p:ph type="sldNum" sz="quarter" idx="11"/>
          </p:nvPr>
        </p:nvSpPr>
        <p:spPr>
          <a:ln/>
        </p:spPr>
        <p:txBody>
          <a:bodyPr/>
          <a:lstStyle>
            <a:lvl1pPr>
              <a:defRPr/>
            </a:lvl1pPr>
          </a:lstStyle>
          <a:p>
            <a:pPr>
              <a:defRPr/>
            </a:pPr>
            <a:fld id="{AC630F51-8574-B14E-8EB1-DBE82C0B709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17"/>
          <p:cNvSpPr>
            <a:spLocks noGrp="1" noChangeArrowheads="1"/>
          </p:cNvSpPr>
          <p:nvPr>
            <p:ph type="sldNum" sz="quarter" idx="11"/>
          </p:nvPr>
        </p:nvSpPr>
        <p:spPr>
          <a:ln/>
        </p:spPr>
        <p:txBody>
          <a:bodyPr/>
          <a:lstStyle>
            <a:lvl1pPr>
              <a:defRPr/>
            </a:lvl1pPr>
          </a:lstStyle>
          <a:p>
            <a:pPr>
              <a:defRPr/>
            </a:pPr>
            <a:fld id="{D31516C9-BF0D-4841-8FAA-32B05F0A5C90}"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17"/>
          <p:cNvSpPr>
            <a:spLocks noGrp="1" noChangeArrowheads="1"/>
          </p:cNvSpPr>
          <p:nvPr>
            <p:ph type="sldNum" sz="quarter" idx="11"/>
          </p:nvPr>
        </p:nvSpPr>
        <p:spPr>
          <a:ln/>
        </p:spPr>
        <p:txBody>
          <a:bodyPr/>
          <a:lstStyle>
            <a:lvl1pPr>
              <a:defRPr/>
            </a:lvl1pPr>
          </a:lstStyle>
          <a:p>
            <a:pPr>
              <a:defRPr/>
            </a:pPr>
            <a:fld id="{8C9C6CEB-AF0E-984B-8227-9D0CC1C635D3}"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17"/>
          <p:cNvSpPr>
            <a:spLocks noGrp="1" noChangeArrowheads="1"/>
          </p:cNvSpPr>
          <p:nvPr>
            <p:ph type="sldNum" sz="quarter" idx="11"/>
          </p:nvPr>
        </p:nvSpPr>
        <p:spPr>
          <a:ln/>
        </p:spPr>
        <p:txBody>
          <a:bodyPr/>
          <a:lstStyle>
            <a:lvl1pPr>
              <a:defRPr/>
            </a:lvl1pPr>
          </a:lstStyle>
          <a:p>
            <a:pPr>
              <a:defRPr/>
            </a:pPr>
            <a:fld id="{044684DB-C288-2E4E-85D8-4CCA0E9EB330}"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1026" name="Picture 24" descr="C:\Documents and Settings\kevin.XENOLAND\My Documents\fnalppt\sub-pages\Fermi_Blue_subpage.jpg"/>
          <p:cNvPicPr>
            <a:picLocks noChangeAspect="1" noChangeArrowheads="1"/>
          </p:cNvPicPr>
          <p:nvPr/>
        </p:nvPicPr>
        <p:blipFill>
          <a:blip r:embed="rId14"/>
          <a:srcRect/>
          <a:stretch>
            <a:fillRect/>
          </a:stretch>
        </p:blipFill>
        <p:spPr bwMode="auto">
          <a:xfrm>
            <a:off x="0" y="0"/>
            <a:ext cx="9144000" cy="6858000"/>
          </a:xfrm>
          <a:prstGeom prst="rect">
            <a:avLst/>
          </a:prstGeom>
          <a:noFill/>
          <a:ln w="9525">
            <a:noFill/>
            <a:miter lim="800000"/>
            <a:headEnd/>
            <a:tailEnd/>
          </a:ln>
        </p:spPr>
      </p:pic>
      <p:sp>
        <p:nvSpPr>
          <p:cNvPr id="536592" name="Rectangle 16"/>
          <p:cNvSpPr>
            <a:spLocks noGrp="1" noChangeArrowheads="1"/>
          </p:cNvSpPr>
          <p:nvPr>
            <p:ph type="ftr" sz="quarter" idx="3"/>
          </p:nvPr>
        </p:nvSpPr>
        <p:spPr bwMode="auto">
          <a:xfrm>
            <a:off x="3486150" y="626745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a:solidFill>
                  <a:srgbClr val="FFFFFF"/>
                </a:solidFill>
                <a:ea typeface="ＭＳ Ｐゴシック" pitchFamily="-108" charset="-128"/>
                <a:cs typeface="+mn-cs"/>
              </a:defRPr>
            </a:lvl1pPr>
          </a:lstStyle>
          <a:p>
            <a:pPr>
              <a:defRPr/>
            </a:pPr>
            <a:endParaRPr lang="en-US" dirty="0"/>
          </a:p>
        </p:txBody>
      </p:sp>
      <p:sp>
        <p:nvSpPr>
          <p:cNvPr id="536593" name="Rectangle 17"/>
          <p:cNvSpPr>
            <a:spLocks noGrp="1" noChangeArrowheads="1"/>
          </p:cNvSpPr>
          <p:nvPr>
            <p:ph type="sldNum" sz="quarter" idx="4"/>
          </p:nvPr>
        </p:nvSpPr>
        <p:spPr bwMode="auto">
          <a:xfrm>
            <a:off x="381000" y="63055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smtClean="0">
                <a:solidFill>
                  <a:srgbClr val="FFFFFF"/>
                </a:solidFill>
              </a:defRPr>
            </a:lvl1pPr>
          </a:lstStyle>
          <a:p>
            <a:pPr>
              <a:defRPr/>
            </a:pPr>
            <a:fld id="{7B5D1034-74CA-9246-B46B-B8AE75BC7A51}" type="slidenum">
              <a:rPr lang="en-US"/>
              <a:pPr>
                <a:defRPr/>
              </a:pPr>
              <a:t>‹#›</a:t>
            </a:fld>
            <a:endParaRPr lang="en-US" dirty="0"/>
          </a:p>
        </p:txBody>
      </p:sp>
      <p:sp>
        <p:nvSpPr>
          <p:cNvPr id="1029" name="Rectangle 25"/>
          <p:cNvSpPr>
            <a:spLocks noGrp="1" noChangeArrowheads="1"/>
          </p:cNvSpPr>
          <p:nvPr>
            <p:ph type="title"/>
          </p:nvPr>
        </p:nvSpPr>
        <p:spPr bwMode="auto">
          <a:xfrm>
            <a:off x="1600200" y="609600"/>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26"/>
          <p:cNvSpPr>
            <a:spLocks noGrp="1" noChangeArrowheads="1"/>
          </p:cNvSpPr>
          <p:nvPr>
            <p:ph type="body" idx="1"/>
          </p:nvPr>
        </p:nvSpPr>
        <p:spPr bwMode="auto">
          <a:xfrm>
            <a:off x="1600200" y="1981200"/>
            <a:ext cx="6858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Laksdjfalkjfds</a:t>
            </a:r>
          </a:p>
          <a:p>
            <a:pPr lvl="1"/>
            <a:r>
              <a:rPr lang="en-US"/>
              <a:t>;slkjfda;slkjfd</a:t>
            </a:r>
          </a:p>
          <a:p>
            <a:pPr lvl="2"/>
            <a:r>
              <a:rPr lang="en-US"/>
              <a:t>slkdjflsdkjflsdkjfsldjf</a:t>
            </a:r>
          </a:p>
          <a:p>
            <a:pPr lvl="3"/>
            <a:r>
              <a:rPr lang="en-US"/>
              <a:t>A;slkjfda;slkjfd</a:t>
            </a:r>
          </a:p>
          <a:p>
            <a:pPr lvl="3"/>
            <a:r>
              <a:rPr lang="en-US"/>
              <a:t>	a;lksdjf;lsakjfd</a:t>
            </a:r>
          </a:p>
          <a:p>
            <a:pPr lvl="4"/>
            <a:r>
              <a:rPr lang="en-US"/>
              <a:t>Slkdflsdkjflsdkjflsdkjf</a:t>
            </a:r>
          </a:p>
          <a:p>
            <a:pPr lvl="4"/>
            <a:r>
              <a:rPr lang="en-US"/>
              <a:t>Sldkjflsdjf</a:t>
            </a:r>
          </a:p>
          <a:p>
            <a:pPr lvl="4"/>
            <a:r>
              <a:rPr lang="en-US"/>
              <a:t>sldkjfsldfjksdlfjsldfj</a:t>
            </a:r>
          </a:p>
        </p:txBody>
      </p:sp>
    </p:spTree>
  </p:cSld>
  <p:clrMap bg1="dk2" tx1="lt1" bg2="dk1" tx2="lt2" accent1="accent1" accent2="accent2" accent3="accent3" accent4="accent4" accent5="accent5" accent6="accent6" hlink="hlink" folHlink="folHlink"/>
  <p:sldLayoutIdLst>
    <p:sldLayoutId id="2147483714"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6" r:id="rId12"/>
  </p:sldLayoutIdLst>
  <p:hf sldNum="0" hdr="0" ftr="0" dt="0"/>
  <p:txStyles>
    <p:titleStyle>
      <a:lvl1pPr algn="l" rtl="0" fontAlgn="base">
        <a:spcBef>
          <a:spcPct val="0"/>
        </a:spcBef>
        <a:spcAft>
          <a:spcPct val="0"/>
        </a:spcAft>
        <a:defRPr sz="2800">
          <a:solidFill>
            <a:srgbClr val="FFFFFF"/>
          </a:solidFill>
          <a:latin typeface="+mj-lt"/>
          <a:ea typeface="ＭＳ Ｐゴシック" pitchFamily="-108" charset="-128"/>
          <a:cs typeface="ＭＳ Ｐゴシック" charset="-128"/>
        </a:defRPr>
      </a:lvl1pPr>
      <a:lvl2pPr algn="l" rtl="0" fontAlgn="base">
        <a:spcBef>
          <a:spcPct val="0"/>
        </a:spcBef>
        <a:spcAft>
          <a:spcPct val="0"/>
        </a:spcAft>
        <a:defRPr sz="2800">
          <a:solidFill>
            <a:srgbClr val="FFFFFF"/>
          </a:solidFill>
          <a:latin typeface="Arial" pitchFamily="-108" charset="0"/>
          <a:ea typeface="ＭＳ Ｐゴシック" pitchFamily="-108" charset="-128"/>
          <a:cs typeface="ＭＳ Ｐゴシック" charset="-128"/>
        </a:defRPr>
      </a:lvl2pPr>
      <a:lvl3pPr algn="l" rtl="0" fontAlgn="base">
        <a:spcBef>
          <a:spcPct val="0"/>
        </a:spcBef>
        <a:spcAft>
          <a:spcPct val="0"/>
        </a:spcAft>
        <a:defRPr sz="2800">
          <a:solidFill>
            <a:srgbClr val="FFFFFF"/>
          </a:solidFill>
          <a:latin typeface="Arial" pitchFamily="-108" charset="0"/>
          <a:ea typeface="ＭＳ Ｐゴシック" pitchFamily="-108" charset="-128"/>
          <a:cs typeface="ＭＳ Ｐゴシック" charset="-128"/>
        </a:defRPr>
      </a:lvl3pPr>
      <a:lvl4pPr algn="l" rtl="0" fontAlgn="base">
        <a:spcBef>
          <a:spcPct val="0"/>
        </a:spcBef>
        <a:spcAft>
          <a:spcPct val="0"/>
        </a:spcAft>
        <a:defRPr sz="2800">
          <a:solidFill>
            <a:srgbClr val="FFFFFF"/>
          </a:solidFill>
          <a:latin typeface="Arial" pitchFamily="-108" charset="0"/>
          <a:ea typeface="ＭＳ Ｐゴシック" pitchFamily="-108" charset="-128"/>
          <a:cs typeface="ＭＳ Ｐゴシック" charset="-128"/>
        </a:defRPr>
      </a:lvl4pPr>
      <a:lvl5pPr algn="l" rtl="0" fontAlgn="base">
        <a:spcBef>
          <a:spcPct val="0"/>
        </a:spcBef>
        <a:spcAft>
          <a:spcPct val="0"/>
        </a:spcAft>
        <a:defRPr sz="2800">
          <a:solidFill>
            <a:srgbClr val="FFFFFF"/>
          </a:solidFill>
          <a:latin typeface="Arial" pitchFamily="-108" charset="0"/>
          <a:ea typeface="ＭＳ Ｐゴシック" pitchFamily="-108" charset="-128"/>
          <a:cs typeface="ＭＳ Ｐゴシック" charset="-128"/>
        </a:defRPr>
      </a:lvl5pPr>
      <a:lvl6pPr marL="457200" algn="l" rtl="0" eaLnBrk="1" fontAlgn="base" hangingPunct="1">
        <a:spcBef>
          <a:spcPct val="0"/>
        </a:spcBef>
        <a:spcAft>
          <a:spcPct val="0"/>
        </a:spcAft>
        <a:defRPr sz="2800">
          <a:solidFill>
            <a:srgbClr val="FFFFFF"/>
          </a:solidFill>
          <a:latin typeface="Arial" pitchFamily="-108" charset="0"/>
        </a:defRPr>
      </a:lvl6pPr>
      <a:lvl7pPr marL="914400" algn="l" rtl="0" eaLnBrk="1" fontAlgn="base" hangingPunct="1">
        <a:spcBef>
          <a:spcPct val="0"/>
        </a:spcBef>
        <a:spcAft>
          <a:spcPct val="0"/>
        </a:spcAft>
        <a:defRPr sz="2800">
          <a:solidFill>
            <a:srgbClr val="FFFFFF"/>
          </a:solidFill>
          <a:latin typeface="Arial" pitchFamily="-108" charset="0"/>
        </a:defRPr>
      </a:lvl7pPr>
      <a:lvl8pPr marL="1371600" algn="l" rtl="0" eaLnBrk="1" fontAlgn="base" hangingPunct="1">
        <a:spcBef>
          <a:spcPct val="0"/>
        </a:spcBef>
        <a:spcAft>
          <a:spcPct val="0"/>
        </a:spcAft>
        <a:defRPr sz="2800">
          <a:solidFill>
            <a:srgbClr val="FFFFFF"/>
          </a:solidFill>
          <a:latin typeface="Arial" pitchFamily="-108" charset="0"/>
        </a:defRPr>
      </a:lvl8pPr>
      <a:lvl9pPr marL="1828800" algn="l" rtl="0" eaLnBrk="1" fontAlgn="base" hangingPunct="1">
        <a:spcBef>
          <a:spcPct val="0"/>
        </a:spcBef>
        <a:spcAft>
          <a:spcPct val="0"/>
        </a:spcAft>
        <a:defRPr sz="2800">
          <a:solidFill>
            <a:srgbClr val="FFFFFF"/>
          </a:solidFill>
          <a:latin typeface="Arial" pitchFamily="-108" charset="0"/>
        </a:defRPr>
      </a:lvl9pPr>
    </p:titleStyle>
    <p:bodyStyle>
      <a:lvl1pPr marL="342900" indent="-342900" algn="l" rtl="0" fontAlgn="base">
        <a:spcBef>
          <a:spcPct val="20000"/>
        </a:spcBef>
        <a:spcAft>
          <a:spcPct val="0"/>
        </a:spcAft>
        <a:buClr>
          <a:srgbClr val="CCFFFF"/>
        </a:buClr>
        <a:buSzPct val="80000"/>
        <a:buChar char="•"/>
        <a:defRPr sz="2400">
          <a:solidFill>
            <a:schemeClr val="tx1"/>
          </a:solidFill>
          <a:latin typeface="+mn-lt"/>
          <a:ea typeface="ＭＳ Ｐゴシック" pitchFamily="-108" charset="-128"/>
          <a:cs typeface="ＭＳ Ｐゴシック" charset="-128"/>
        </a:defRPr>
      </a:lvl1pPr>
      <a:lvl2pPr marL="742950" indent="-285750" algn="l" rtl="0" fontAlgn="base">
        <a:spcBef>
          <a:spcPct val="20000"/>
        </a:spcBef>
        <a:spcAft>
          <a:spcPct val="0"/>
        </a:spcAft>
        <a:buClr>
          <a:schemeClr val="tx1"/>
        </a:buClr>
        <a:buSzPct val="45000"/>
        <a:buFont typeface="Wingdings" charset="2"/>
        <a:buChar char="§"/>
        <a:defRPr sz="2000">
          <a:solidFill>
            <a:schemeClr val="tx1"/>
          </a:solidFill>
          <a:latin typeface="+mn-lt"/>
          <a:ea typeface="ＭＳ Ｐゴシック" pitchFamily="-108" charset="-128"/>
        </a:defRPr>
      </a:lvl2pPr>
      <a:lvl3pPr marL="1143000" indent="-228600" algn="l" rtl="0" fontAlgn="base">
        <a:spcBef>
          <a:spcPct val="20000"/>
        </a:spcBef>
        <a:spcAft>
          <a:spcPct val="0"/>
        </a:spcAft>
        <a:buClr>
          <a:schemeClr val="tx1"/>
        </a:buClr>
        <a:buSzPct val="35000"/>
        <a:buChar char="•"/>
        <a:defRPr>
          <a:solidFill>
            <a:schemeClr val="tx1"/>
          </a:solidFill>
          <a:latin typeface="+mn-lt"/>
          <a:ea typeface="ＭＳ Ｐゴシック" pitchFamily="-108" charset="-128"/>
        </a:defRPr>
      </a:lvl3pPr>
      <a:lvl4pPr marL="1600200" indent="-228600" algn="l" rtl="0" fontAlgn="base">
        <a:spcBef>
          <a:spcPct val="20000"/>
        </a:spcBef>
        <a:spcAft>
          <a:spcPct val="0"/>
        </a:spcAft>
        <a:buClr>
          <a:schemeClr val="tx1"/>
        </a:buClr>
        <a:buSzPct val="25000"/>
        <a:buChar char="•"/>
        <a:defRPr>
          <a:solidFill>
            <a:schemeClr val="tx1"/>
          </a:solidFill>
          <a:latin typeface="+mn-lt"/>
          <a:ea typeface="ＭＳ Ｐゴシック" pitchFamily="-108" charset="-128"/>
        </a:defRPr>
      </a:lvl4pPr>
      <a:lvl5pPr marL="2057400" indent="-228600" algn="l" rtl="0" fontAlgn="base">
        <a:spcBef>
          <a:spcPct val="20000"/>
        </a:spcBef>
        <a:spcAft>
          <a:spcPct val="0"/>
        </a:spcAft>
        <a:buClr>
          <a:schemeClr val="accent2"/>
        </a:buClr>
        <a:buSzPct val="25000"/>
        <a:buChar char="•"/>
        <a:defRPr>
          <a:solidFill>
            <a:schemeClr val="tx1"/>
          </a:solidFill>
          <a:latin typeface="+mn-lt"/>
          <a:ea typeface="ＭＳ Ｐゴシック" pitchFamily="-108" charset="-128"/>
        </a:defRPr>
      </a:lvl5pPr>
      <a:lvl6pPr marL="2514600" indent="-228600" algn="l" rtl="0" eaLnBrk="1" fontAlgn="base" hangingPunct="1">
        <a:spcBef>
          <a:spcPct val="20000"/>
        </a:spcBef>
        <a:spcAft>
          <a:spcPct val="0"/>
        </a:spcAft>
        <a:buClr>
          <a:schemeClr val="accent2"/>
        </a:buClr>
        <a:buSzPct val="25000"/>
        <a:buChar char="•"/>
        <a:defRPr>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lr>
          <a:schemeClr val="accent2"/>
        </a:buClr>
        <a:buSzPct val="25000"/>
        <a:buChar char="•"/>
        <a:defRPr>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lr>
          <a:schemeClr val="accent2"/>
        </a:buClr>
        <a:buSzPct val="25000"/>
        <a:buChar char="•"/>
        <a:defRPr>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lr>
          <a:schemeClr val="accent2"/>
        </a:buClr>
        <a:buSzPct val="25000"/>
        <a:buChar char="•"/>
        <a:defRPr>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6.xml"/><Relationship Id="rId1" Type="http://schemas.openxmlformats.org/officeDocument/2006/relationships/video" Target="file:///\\localhost\Users\HBWHITEJR\Desktop\New%20Talks\Movies\Animation_FixedTarget.m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6.xml"/><Relationship Id="rId1" Type="http://schemas.openxmlformats.org/officeDocument/2006/relationships/video" Target="file:///\\localhost\Users\HBWHITEJR\Desktop\New%20Talks\Movies\Animation_CollidingBeam.m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2.wmf"/><Relationship Id="rId5" Type="http://schemas.openxmlformats.org/officeDocument/2006/relationships/oleObject" Target="../embeddings/Microsoft_Word_97_-_2003_Document1.doc"/><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Microsoft_Excel_97-2003_Worksheet2.xls"/><Relationship Id="rId5" Type="http://schemas.openxmlformats.org/officeDocument/2006/relationships/oleObject" Target="../embeddings/oleObject2.bin"/><Relationship Id="rId4" Type="http://schemas.openxmlformats.org/officeDocument/2006/relationships/image" Target="../media/image81.jpe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www.fnal.gov/faw/vanpool/residenceshires.html" TargetMode="Externa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1.pd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nvSpPr>
        <p:spPr bwMode="auto">
          <a:xfrm>
            <a:off x="838200" y="914400"/>
            <a:ext cx="8077200" cy="2209800"/>
          </a:xfrm>
          <a:prstGeom prst="rect">
            <a:avLst/>
          </a:prstGeom>
          <a:noFill/>
          <a:ln w="9525">
            <a:noFill/>
            <a:miter lim="800000"/>
            <a:headEnd/>
            <a:tailEnd/>
          </a:ln>
        </p:spPr>
        <p:txBody>
          <a:bodyPr>
            <a:prstTxWarp prst="textNoShape">
              <a:avLst/>
            </a:prstTxWarp>
          </a:bodyPr>
          <a:lstStyle/>
          <a:p>
            <a:pPr algn="ctr">
              <a:spcBef>
                <a:spcPct val="0"/>
              </a:spcBef>
              <a:spcAft>
                <a:spcPts val="600"/>
              </a:spcAft>
              <a:buClrTx/>
              <a:buFontTx/>
              <a:buNone/>
            </a:pPr>
            <a:r>
              <a:rPr lang="en-US" sz="4400" b="0" u="sng" dirty="0">
                <a:solidFill>
                  <a:srgbClr val="FF6600"/>
                </a:solidFill>
                <a:latin typeface="Times" charset="0"/>
              </a:rPr>
              <a:t>Fermilab</a:t>
            </a:r>
          </a:p>
          <a:p>
            <a:pPr algn="ctr">
              <a:spcBef>
                <a:spcPct val="0"/>
              </a:spcBef>
              <a:spcAft>
                <a:spcPts val="600"/>
              </a:spcAft>
              <a:buClrTx/>
              <a:buFontTx/>
              <a:buNone/>
            </a:pPr>
            <a:r>
              <a:rPr lang="en-US" sz="4400" b="0" u="sng" dirty="0">
                <a:latin typeface="Times" charset="0"/>
              </a:rPr>
              <a:t>Physics for Everyone</a:t>
            </a:r>
            <a:endParaRPr lang="en-US" sz="4400" b="0" u="sng" dirty="0">
              <a:solidFill>
                <a:srgbClr val="0000FF"/>
              </a:solidFill>
              <a:latin typeface="Times" charset="0"/>
            </a:endParaRPr>
          </a:p>
        </p:txBody>
      </p:sp>
      <p:sp>
        <p:nvSpPr>
          <p:cNvPr id="16387" name="Rectangle 8"/>
          <p:cNvSpPr>
            <a:spLocks noGrp="1" noChangeArrowheads="1"/>
          </p:cNvSpPr>
          <p:nvPr/>
        </p:nvSpPr>
        <p:spPr bwMode="auto">
          <a:xfrm>
            <a:off x="1028700" y="3581400"/>
            <a:ext cx="7696200" cy="1905000"/>
          </a:xfrm>
          <a:prstGeom prst="rect">
            <a:avLst/>
          </a:prstGeom>
          <a:noFill/>
          <a:ln w="9525">
            <a:noFill/>
            <a:miter lim="800000"/>
            <a:headEnd/>
            <a:tailEnd/>
          </a:ln>
        </p:spPr>
        <p:txBody>
          <a:bodyPr>
            <a:prstTxWarp prst="textNoShape">
              <a:avLst/>
            </a:prstTxWarp>
          </a:bodyPr>
          <a:lstStyle/>
          <a:p>
            <a:pPr algn="ctr">
              <a:spcBef>
                <a:spcPts val="1200"/>
              </a:spcBef>
              <a:spcAft>
                <a:spcPts val="600"/>
              </a:spcAft>
              <a:buClrTx/>
              <a:buFontTx/>
              <a:buNone/>
            </a:pPr>
            <a:r>
              <a:rPr lang="en-US" dirty="0"/>
              <a:t>Herman B. White</a:t>
            </a:r>
            <a:endParaRPr lang="en-US" b="0" dirty="0"/>
          </a:p>
          <a:p>
            <a:pPr algn="ctr">
              <a:spcBef>
                <a:spcPts val="1200"/>
              </a:spcBef>
              <a:spcAft>
                <a:spcPts val="600"/>
              </a:spcAft>
              <a:buClrTx/>
              <a:buFontTx/>
              <a:buNone/>
            </a:pPr>
            <a:r>
              <a:rPr lang="en-US" b="0" dirty="0"/>
              <a:t>Fermi National Accelerator Laboratory</a:t>
            </a:r>
          </a:p>
          <a:p>
            <a:pPr algn="ctr">
              <a:spcBef>
                <a:spcPts val="1200"/>
              </a:spcBef>
              <a:spcAft>
                <a:spcPts val="600"/>
              </a:spcAft>
              <a:buClrTx/>
              <a:buFontTx/>
              <a:buNone/>
            </a:pPr>
            <a:r>
              <a:rPr lang="en-US" b="0" dirty="0"/>
              <a:t>October 6, 2010</a:t>
            </a:r>
            <a:r>
              <a:rPr lang="en-US" sz="3200" b="0" dirty="0">
                <a:solidFill>
                  <a:schemeClr val="tx1"/>
                </a:solidFill>
              </a:rPr>
              <a:t/>
            </a:r>
            <a:br>
              <a:rPr lang="en-US" sz="3200" b="0" dirty="0">
                <a:solidFill>
                  <a:schemeClr val="tx1"/>
                </a:solidFill>
              </a:rPr>
            </a:br>
            <a:r>
              <a:rPr lang="en-US" sz="3200" b="0" dirty="0">
                <a:solidFill>
                  <a:schemeClr val="tx1"/>
                </a:solidFill>
              </a:rPr>
              <a:t/>
            </a:r>
            <a:br>
              <a:rPr lang="en-US" sz="3200" b="0" dirty="0">
                <a:solidFill>
                  <a:schemeClr val="tx1"/>
                </a:solidFill>
              </a:rPr>
            </a:br>
            <a:r>
              <a:rPr lang="en-US" b="0" dirty="0">
                <a:solidFill>
                  <a:srgbClr val="FF6600"/>
                </a:solidFill>
                <a:latin typeface="New Century Schlbk" charset="0"/>
              </a:rPr>
              <a:t>Lecture Series</a:t>
            </a:r>
            <a:endParaRPr lang="en-US" b="0" dirty="0">
              <a:solidFill>
                <a:srgbClr val="FF6600"/>
              </a:solidFill>
            </a:endParaRPr>
          </a:p>
          <a:p>
            <a:pPr algn="ctr">
              <a:spcBef>
                <a:spcPct val="0"/>
              </a:spcBef>
              <a:spcAft>
                <a:spcPts val="600"/>
              </a:spcAft>
              <a:buClrTx/>
              <a:buFontTx/>
              <a:buNone/>
            </a:pPr>
            <a:endParaRPr lang="en-US" sz="3200" b="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43000" y="152400"/>
            <a:ext cx="6705600" cy="914400"/>
          </a:xfrm>
        </p:spPr>
        <p:txBody>
          <a:bodyPr/>
          <a:lstStyle/>
          <a:p>
            <a:r>
              <a:rPr lang="en-US" dirty="0">
                <a:solidFill>
                  <a:srgbClr val="FF6600"/>
                </a:solidFill>
                <a:ea typeface="ＭＳ Ｐゴシック" charset="-128"/>
              </a:rPr>
              <a:t>Great Moments in Physics</a:t>
            </a:r>
            <a:endParaRPr lang="en-US" dirty="0">
              <a:solidFill>
                <a:srgbClr val="FF6600"/>
              </a:solidFill>
              <a:latin typeface="New Century Schlbk" charset="0"/>
              <a:ea typeface="ＭＳ Ｐゴシック" charset="-128"/>
            </a:endParaRPr>
          </a:p>
        </p:txBody>
      </p:sp>
      <p:sp>
        <p:nvSpPr>
          <p:cNvPr id="20483" name="Text Box 3"/>
          <p:cNvSpPr txBox="1">
            <a:spLocks noChangeArrowheads="1"/>
          </p:cNvSpPr>
          <p:nvPr/>
        </p:nvSpPr>
        <p:spPr bwMode="auto">
          <a:xfrm>
            <a:off x="1828800" y="1524000"/>
            <a:ext cx="5638800" cy="366713"/>
          </a:xfrm>
          <a:prstGeom prst="rect">
            <a:avLst/>
          </a:prstGeom>
          <a:noFill/>
          <a:ln w="9525">
            <a:noFill/>
            <a:miter lim="800000"/>
            <a:headEnd/>
            <a:tailEnd/>
          </a:ln>
        </p:spPr>
        <p:txBody>
          <a:bodyPr>
            <a:prstTxWarp prst="textNoShape">
              <a:avLst/>
            </a:prstTxWarp>
            <a:spAutoFit/>
          </a:bodyPr>
          <a:lstStyle/>
          <a:p>
            <a:endParaRPr lang="en-US" sz="1800" b="0" dirty="0">
              <a:solidFill>
                <a:schemeClr val="tx1"/>
              </a:solidFill>
              <a:latin typeface="Times New Roman" charset="0"/>
            </a:endParaRPr>
          </a:p>
        </p:txBody>
      </p:sp>
      <p:sp>
        <p:nvSpPr>
          <p:cNvPr id="20484" name="Text Box 4"/>
          <p:cNvSpPr txBox="1">
            <a:spLocks noChangeArrowheads="1"/>
          </p:cNvSpPr>
          <p:nvPr/>
        </p:nvSpPr>
        <p:spPr bwMode="auto">
          <a:xfrm>
            <a:off x="3641725" y="1866900"/>
            <a:ext cx="288925" cy="366713"/>
          </a:xfrm>
          <a:prstGeom prst="rect">
            <a:avLst/>
          </a:prstGeom>
          <a:noFill/>
          <a:ln w="9525">
            <a:noFill/>
            <a:miter lim="800000"/>
            <a:headEnd/>
            <a:tailEnd/>
          </a:ln>
        </p:spPr>
        <p:txBody>
          <a:bodyPr wrap="none">
            <a:prstTxWarp prst="textNoShape">
              <a:avLst/>
            </a:prstTxWarp>
            <a:spAutoFit/>
          </a:bodyPr>
          <a:lstStyle/>
          <a:p>
            <a:endParaRPr lang="en-US" sz="1800" b="0" dirty="0">
              <a:solidFill>
                <a:schemeClr val="tx1"/>
              </a:solidFill>
              <a:latin typeface="Times New Roman" charset="0"/>
            </a:endParaRPr>
          </a:p>
        </p:txBody>
      </p:sp>
      <p:sp>
        <p:nvSpPr>
          <p:cNvPr id="20485" name="Rectangle 5"/>
          <p:cNvSpPr>
            <a:spLocks noChangeArrowheads="1"/>
          </p:cNvSpPr>
          <p:nvPr/>
        </p:nvSpPr>
        <p:spPr bwMode="auto">
          <a:xfrm>
            <a:off x="1447800" y="1828800"/>
            <a:ext cx="4384675" cy="396875"/>
          </a:xfrm>
          <a:prstGeom prst="rect">
            <a:avLst/>
          </a:prstGeom>
          <a:noFill/>
          <a:ln w="9525">
            <a:noFill/>
            <a:miter lim="800000"/>
            <a:headEnd/>
            <a:tailEnd/>
          </a:ln>
        </p:spPr>
        <p:txBody>
          <a:bodyPr>
            <a:prstTxWarp prst="textNoShape">
              <a:avLst/>
            </a:prstTxWarp>
            <a:spAutoFit/>
          </a:bodyPr>
          <a:lstStyle/>
          <a:p>
            <a:pPr>
              <a:buFont typeface="Symbol" charset="2"/>
              <a:buNone/>
            </a:pPr>
            <a:endParaRPr lang="en-US" sz="2000" b="0" dirty="0">
              <a:solidFill>
                <a:schemeClr val="tx1"/>
              </a:solidFill>
              <a:latin typeface="New Century Schlbk" charset="0"/>
            </a:endParaRPr>
          </a:p>
        </p:txBody>
      </p:sp>
      <p:sp>
        <p:nvSpPr>
          <p:cNvPr id="20486" name="Text Box 6"/>
          <p:cNvSpPr txBox="1">
            <a:spLocks noChangeArrowheads="1"/>
          </p:cNvSpPr>
          <p:nvPr/>
        </p:nvSpPr>
        <p:spPr bwMode="auto">
          <a:xfrm>
            <a:off x="228600" y="1143000"/>
            <a:ext cx="8763000" cy="396875"/>
          </a:xfrm>
          <a:prstGeom prst="rect">
            <a:avLst/>
          </a:prstGeom>
          <a:noFill/>
          <a:ln w="9525">
            <a:noFill/>
            <a:miter lim="800000"/>
            <a:headEnd/>
            <a:tailEnd/>
          </a:ln>
        </p:spPr>
        <p:txBody>
          <a:bodyPr>
            <a:prstTxWarp prst="textNoShape">
              <a:avLst/>
            </a:prstTxWarp>
            <a:spAutoFit/>
          </a:bodyPr>
          <a:lstStyle/>
          <a:p>
            <a:pPr>
              <a:spcBef>
                <a:spcPts val="1200"/>
              </a:spcBef>
              <a:buClrTx/>
              <a:buFontTx/>
              <a:buNone/>
            </a:pPr>
            <a:endParaRPr lang="en-US" sz="2000" b="0" dirty="0">
              <a:solidFill>
                <a:schemeClr val="tx1"/>
              </a:solidFill>
              <a:latin typeface="New Century Schlbk" charset="0"/>
            </a:endParaRPr>
          </a:p>
        </p:txBody>
      </p:sp>
      <p:sp>
        <p:nvSpPr>
          <p:cNvPr id="20487" name="Rectangle 7"/>
          <p:cNvSpPr>
            <a:spLocks noChangeArrowheads="1"/>
          </p:cNvSpPr>
          <p:nvPr/>
        </p:nvSpPr>
        <p:spPr bwMode="auto">
          <a:xfrm>
            <a:off x="0" y="0"/>
            <a:ext cx="9144000" cy="6858000"/>
          </a:xfrm>
          <a:prstGeom prst="rect">
            <a:avLst/>
          </a:prstGeom>
          <a:noFill/>
          <a:ln w="9525">
            <a:noFill/>
            <a:miter lim="800000"/>
            <a:headEnd/>
            <a:tailEnd/>
          </a:ln>
        </p:spPr>
        <p:txBody>
          <a:bodyPr wrap="none" anchor="ctr">
            <a:prstTxWarp prst="textNoShape">
              <a:avLst/>
            </a:prstTxWarp>
          </a:bodyPr>
          <a:lstStyle/>
          <a:p>
            <a:endParaRPr lang="en-US" dirty="0"/>
          </a:p>
        </p:txBody>
      </p:sp>
      <p:sp>
        <p:nvSpPr>
          <p:cNvPr id="20488" name="Text Box 8"/>
          <p:cNvSpPr txBox="1">
            <a:spLocks noChangeArrowheads="1"/>
          </p:cNvSpPr>
          <p:nvPr/>
        </p:nvSpPr>
        <p:spPr bwMode="auto">
          <a:xfrm>
            <a:off x="1828800" y="1524000"/>
            <a:ext cx="5638800" cy="366713"/>
          </a:xfrm>
          <a:prstGeom prst="rect">
            <a:avLst/>
          </a:prstGeom>
          <a:noFill/>
          <a:ln w="9525">
            <a:noFill/>
            <a:miter lim="800000"/>
            <a:headEnd/>
            <a:tailEnd/>
          </a:ln>
        </p:spPr>
        <p:txBody>
          <a:bodyPr>
            <a:prstTxWarp prst="textNoShape">
              <a:avLst/>
            </a:prstTxWarp>
            <a:spAutoFit/>
          </a:bodyPr>
          <a:lstStyle/>
          <a:p>
            <a:endParaRPr lang="en-US" sz="1800" b="0" dirty="0">
              <a:solidFill>
                <a:schemeClr val="tx1"/>
              </a:solidFill>
              <a:latin typeface="Times New Roman" charset="0"/>
            </a:endParaRPr>
          </a:p>
        </p:txBody>
      </p:sp>
      <p:sp>
        <p:nvSpPr>
          <p:cNvPr id="20489" name="Text Box 9"/>
          <p:cNvSpPr txBox="1">
            <a:spLocks noChangeArrowheads="1"/>
          </p:cNvSpPr>
          <p:nvPr/>
        </p:nvSpPr>
        <p:spPr bwMode="auto">
          <a:xfrm>
            <a:off x="3641725" y="1866900"/>
            <a:ext cx="288925" cy="366713"/>
          </a:xfrm>
          <a:prstGeom prst="rect">
            <a:avLst/>
          </a:prstGeom>
          <a:noFill/>
          <a:ln w="9525">
            <a:noFill/>
            <a:miter lim="800000"/>
            <a:headEnd/>
            <a:tailEnd/>
          </a:ln>
        </p:spPr>
        <p:txBody>
          <a:bodyPr wrap="none">
            <a:prstTxWarp prst="textNoShape">
              <a:avLst/>
            </a:prstTxWarp>
            <a:spAutoFit/>
          </a:bodyPr>
          <a:lstStyle/>
          <a:p>
            <a:endParaRPr lang="en-US" sz="1800" b="0" dirty="0">
              <a:solidFill>
                <a:schemeClr val="tx1"/>
              </a:solidFill>
              <a:latin typeface="Times New Roman" charset="0"/>
            </a:endParaRPr>
          </a:p>
        </p:txBody>
      </p:sp>
      <p:sp>
        <p:nvSpPr>
          <p:cNvPr id="20490" name="Rectangle 10"/>
          <p:cNvSpPr>
            <a:spLocks noChangeArrowheads="1"/>
          </p:cNvSpPr>
          <p:nvPr/>
        </p:nvSpPr>
        <p:spPr bwMode="auto">
          <a:xfrm>
            <a:off x="1447800" y="1828800"/>
            <a:ext cx="4384675" cy="396875"/>
          </a:xfrm>
          <a:prstGeom prst="rect">
            <a:avLst/>
          </a:prstGeom>
          <a:noFill/>
          <a:ln w="9525">
            <a:noFill/>
            <a:miter lim="800000"/>
            <a:headEnd/>
            <a:tailEnd/>
          </a:ln>
        </p:spPr>
        <p:txBody>
          <a:bodyPr>
            <a:prstTxWarp prst="textNoShape">
              <a:avLst/>
            </a:prstTxWarp>
            <a:spAutoFit/>
          </a:bodyPr>
          <a:lstStyle/>
          <a:p>
            <a:pPr>
              <a:buFont typeface="Symbol" charset="2"/>
              <a:buNone/>
            </a:pPr>
            <a:endParaRPr lang="en-US" sz="2000" b="0" dirty="0">
              <a:solidFill>
                <a:schemeClr val="tx1"/>
              </a:solidFill>
              <a:latin typeface="New Century Schlbk" charset="0"/>
            </a:endParaRPr>
          </a:p>
        </p:txBody>
      </p:sp>
      <p:sp>
        <p:nvSpPr>
          <p:cNvPr id="20491" name="Text Box 11"/>
          <p:cNvSpPr txBox="1">
            <a:spLocks noChangeArrowheads="1"/>
          </p:cNvSpPr>
          <p:nvPr/>
        </p:nvSpPr>
        <p:spPr bwMode="auto">
          <a:xfrm>
            <a:off x="152400" y="914400"/>
            <a:ext cx="8991600" cy="6164763"/>
          </a:xfrm>
          <a:prstGeom prst="rect">
            <a:avLst/>
          </a:prstGeom>
          <a:noFill/>
          <a:ln w="9525">
            <a:noFill/>
            <a:miter lim="800000"/>
            <a:headEnd/>
            <a:tailEnd/>
          </a:ln>
        </p:spPr>
        <p:txBody>
          <a:bodyPr>
            <a:prstTxWarp prst="textNoShape">
              <a:avLst/>
            </a:prstTxWarp>
            <a:spAutoFit/>
          </a:bodyPr>
          <a:lstStyle/>
          <a:p>
            <a:pPr>
              <a:lnSpc>
                <a:spcPct val="90000"/>
              </a:lnSpc>
              <a:spcBef>
                <a:spcPct val="0"/>
              </a:spcBef>
              <a:buClrTx/>
              <a:buFontTx/>
              <a:buNone/>
            </a:pPr>
            <a:r>
              <a:rPr lang="en-US" b="0" dirty="0">
                <a:latin typeface="New Century Schlbk" charset="0"/>
              </a:rPr>
              <a:t>1687</a:t>
            </a:r>
            <a:r>
              <a:rPr lang="en-US" sz="1800" b="0" dirty="0">
                <a:latin typeface="New Century Schlbk" charset="0"/>
              </a:rPr>
              <a:t>	Newton formulates the Law of Gravitation</a:t>
            </a:r>
          </a:p>
          <a:p>
            <a:pPr>
              <a:lnSpc>
                <a:spcPct val="90000"/>
              </a:lnSpc>
              <a:spcBef>
                <a:spcPts val="1200"/>
              </a:spcBef>
              <a:buClrTx/>
              <a:buFontTx/>
              <a:buNone/>
            </a:pPr>
            <a:r>
              <a:rPr lang="en-US" b="0" dirty="0">
                <a:latin typeface="New Century Schlbk" charset="0"/>
              </a:rPr>
              <a:t>1787</a:t>
            </a:r>
            <a:r>
              <a:rPr lang="en-US" sz="1800" b="0" dirty="0">
                <a:latin typeface="New Century Schlbk" charset="0"/>
              </a:rPr>
              <a:t>	Coulomb formulates the Law of Electrostatic Attraction and Repulsion</a:t>
            </a:r>
          </a:p>
          <a:p>
            <a:pPr>
              <a:lnSpc>
                <a:spcPct val="90000"/>
              </a:lnSpc>
              <a:spcBef>
                <a:spcPts val="1200"/>
              </a:spcBef>
              <a:buClrTx/>
              <a:buFontTx/>
              <a:buNone/>
            </a:pPr>
            <a:r>
              <a:rPr lang="en-US" b="0" dirty="0">
                <a:latin typeface="New Century Schlbk" charset="0"/>
              </a:rPr>
              <a:t>1803</a:t>
            </a:r>
            <a:r>
              <a:rPr lang="en-US" sz="1800" b="0" dirty="0">
                <a:latin typeface="New Century Schlbk" charset="0"/>
              </a:rPr>
              <a:t>	Dalton's Atomic Theory</a:t>
            </a:r>
          </a:p>
          <a:p>
            <a:pPr>
              <a:lnSpc>
                <a:spcPct val="90000"/>
              </a:lnSpc>
              <a:spcBef>
                <a:spcPts val="1200"/>
              </a:spcBef>
              <a:buClrTx/>
              <a:buFontTx/>
              <a:buNone/>
            </a:pPr>
            <a:r>
              <a:rPr lang="en-US" b="0" dirty="0">
                <a:latin typeface="New Century Schlbk" charset="0"/>
              </a:rPr>
              <a:t>1865</a:t>
            </a:r>
            <a:r>
              <a:rPr lang="en-US" sz="1800" b="0" dirty="0">
                <a:latin typeface="New Century Schlbk" charset="0"/>
              </a:rPr>
              <a:t>	Maxwell's Equations of Electromagnetism</a:t>
            </a:r>
          </a:p>
          <a:p>
            <a:pPr>
              <a:lnSpc>
                <a:spcPct val="90000"/>
              </a:lnSpc>
              <a:spcBef>
                <a:spcPts val="1200"/>
              </a:spcBef>
              <a:buClrTx/>
              <a:buFontTx/>
              <a:buNone/>
            </a:pPr>
            <a:r>
              <a:rPr lang="en-US" b="0" dirty="0">
                <a:latin typeface="New Century Schlbk" charset="0"/>
              </a:rPr>
              <a:t>1870</a:t>
            </a:r>
            <a:r>
              <a:rPr lang="en-US" sz="1800" b="0" dirty="0">
                <a:latin typeface="New Century Schlbk" charset="0"/>
              </a:rPr>
              <a:t>	Periodic Table of the Elements</a:t>
            </a:r>
          </a:p>
          <a:p>
            <a:pPr>
              <a:lnSpc>
                <a:spcPct val="90000"/>
              </a:lnSpc>
              <a:spcBef>
                <a:spcPts val="1200"/>
              </a:spcBef>
              <a:buClrTx/>
              <a:buFontTx/>
              <a:buNone/>
            </a:pPr>
            <a:r>
              <a:rPr lang="en-US" b="0" dirty="0">
                <a:latin typeface="New Century Schlbk" charset="0"/>
              </a:rPr>
              <a:t>1897</a:t>
            </a:r>
            <a:r>
              <a:rPr lang="en-US" sz="1800" b="0" dirty="0">
                <a:latin typeface="New Century Schlbk" charset="0"/>
              </a:rPr>
              <a:t>	J. J. Thomson discovers the "electron"</a:t>
            </a:r>
          </a:p>
          <a:p>
            <a:pPr>
              <a:lnSpc>
                <a:spcPct val="90000"/>
              </a:lnSpc>
              <a:spcBef>
                <a:spcPts val="1200"/>
              </a:spcBef>
              <a:buClrTx/>
              <a:buFontTx/>
              <a:buNone/>
            </a:pPr>
            <a:r>
              <a:rPr lang="en-US" b="0" dirty="0">
                <a:latin typeface="New Century Schlbk" charset="0"/>
              </a:rPr>
              <a:t>1911</a:t>
            </a:r>
            <a:r>
              <a:rPr lang="en-US" sz="1800" b="0" dirty="0">
                <a:latin typeface="New Century Schlbk" charset="0"/>
              </a:rPr>
              <a:t>	Rutherford shows that the atom has a </a:t>
            </a:r>
            <a:r>
              <a:rPr lang="en-US" sz="1800" b="0" u="sng" dirty="0">
                <a:latin typeface="New Century Schlbk" charset="0"/>
              </a:rPr>
              <a:t>nucleus</a:t>
            </a:r>
            <a:endParaRPr lang="en-US" sz="1800" b="0" dirty="0">
              <a:latin typeface="New Century Schlbk" charset="0"/>
            </a:endParaRPr>
          </a:p>
          <a:p>
            <a:pPr>
              <a:lnSpc>
                <a:spcPct val="90000"/>
              </a:lnSpc>
              <a:spcBef>
                <a:spcPct val="0"/>
              </a:spcBef>
              <a:buClrTx/>
              <a:buFontTx/>
              <a:buNone/>
            </a:pPr>
            <a:r>
              <a:rPr lang="en-US" sz="1800" b="0" dirty="0">
                <a:latin typeface="New Century Schlbk" charset="0"/>
              </a:rPr>
              <a:t>	or center, where the positive charge and most of the mass is concentrated.</a:t>
            </a:r>
          </a:p>
          <a:p>
            <a:pPr>
              <a:lnSpc>
                <a:spcPct val="90000"/>
              </a:lnSpc>
              <a:spcBef>
                <a:spcPts val="1200"/>
              </a:spcBef>
              <a:buClrTx/>
              <a:buFontTx/>
              <a:buNone/>
            </a:pPr>
            <a:r>
              <a:rPr lang="en-US" b="0" dirty="0">
                <a:latin typeface="New Century Schlbk" charset="0"/>
              </a:rPr>
              <a:t>1914</a:t>
            </a:r>
            <a:r>
              <a:rPr lang="en-US" sz="1800" b="0" dirty="0">
                <a:latin typeface="New Century Schlbk" charset="0"/>
              </a:rPr>
              <a:t>	Rutherford discovers the "proton"</a:t>
            </a:r>
          </a:p>
          <a:p>
            <a:pPr>
              <a:lnSpc>
                <a:spcPct val="90000"/>
              </a:lnSpc>
              <a:spcBef>
                <a:spcPts val="1200"/>
              </a:spcBef>
              <a:buClrTx/>
              <a:buFontTx/>
              <a:buNone/>
            </a:pPr>
            <a:r>
              <a:rPr lang="en-US" b="0" dirty="0">
                <a:latin typeface="New Century Schlbk" charset="0"/>
              </a:rPr>
              <a:t>1926</a:t>
            </a:r>
            <a:r>
              <a:rPr lang="en-US" sz="1800" b="0" dirty="0">
                <a:latin typeface="New Century Schlbk" charset="0"/>
              </a:rPr>
              <a:t>	Schrödinger Equation- Quantum Mechanics</a:t>
            </a:r>
          </a:p>
          <a:p>
            <a:pPr>
              <a:lnSpc>
                <a:spcPct val="90000"/>
              </a:lnSpc>
              <a:spcBef>
                <a:spcPts val="1200"/>
              </a:spcBef>
              <a:buClrTx/>
              <a:buFontTx/>
              <a:buNone/>
            </a:pPr>
            <a:r>
              <a:rPr lang="en-US" b="0" dirty="0" smtClean="0">
                <a:latin typeface="New Century Schlbk" charset="0"/>
              </a:rPr>
              <a:t>1926   </a:t>
            </a:r>
            <a:r>
              <a:rPr lang="en-US" sz="1800" b="0" dirty="0" smtClean="0">
                <a:latin typeface="New Century Schlbk" charset="0"/>
              </a:rPr>
              <a:t>Quantitative </a:t>
            </a:r>
            <a:r>
              <a:rPr lang="en-US" sz="1800" b="0" dirty="0">
                <a:latin typeface="New Century Schlbk" charset="0"/>
              </a:rPr>
              <a:t>understanding of atomic structure and </a:t>
            </a:r>
            <a:r>
              <a:rPr lang="en-US" sz="1800" b="0" dirty="0" smtClean="0">
                <a:latin typeface="New Century Schlbk" charset="0"/>
              </a:rPr>
              <a:t/>
            </a:r>
            <a:br>
              <a:rPr lang="en-US" sz="1800" b="0" dirty="0" smtClean="0">
                <a:latin typeface="New Century Schlbk" charset="0"/>
              </a:rPr>
            </a:br>
            <a:r>
              <a:rPr lang="en-US" sz="1800" b="0" dirty="0" smtClean="0">
                <a:latin typeface="New Century Schlbk" charset="0"/>
              </a:rPr>
              <a:t>-</a:t>
            </a:r>
            <a:r>
              <a:rPr lang="en-US" b="0" dirty="0" smtClean="0">
                <a:latin typeface="New Century Schlbk" charset="0"/>
              </a:rPr>
              <a:t>1930</a:t>
            </a:r>
            <a:r>
              <a:rPr lang="en-US" sz="1800" b="0" dirty="0" smtClean="0">
                <a:latin typeface="New Century Schlbk" charset="0"/>
              </a:rPr>
              <a:t>	  </a:t>
            </a:r>
            <a:r>
              <a:rPr lang="en-US" sz="1800" b="0" dirty="0">
                <a:latin typeface="New Century Schlbk" charset="0"/>
              </a:rPr>
              <a:t>the emission and</a:t>
            </a:r>
            <a:r>
              <a:rPr lang="en-US" sz="1800" b="0" dirty="0" smtClean="0">
                <a:latin typeface="New Century Schlbk" charset="0"/>
              </a:rPr>
              <a:t> absorption </a:t>
            </a:r>
            <a:r>
              <a:rPr lang="en-US" sz="1800" b="0" dirty="0">
                <a:latin typeface="New Century Schlbk" charset="0"/>
              </a:rPr>
              <a:t>of light by atoms.</a:t>
            </a:r>
          </a:p>
          <a:p>
            <a:pPr>
              <a:lnSpc>
                <a:spcPct val="90000"/>
              </a:lnSpc>
              <a:spcBef>
                <a:spcPts val="1200"/>
              </a:spcBef>
              <a:buClrTx/>
              <a:buFontTx/>
              <a:buNone/>
            </a:pPr>
            <a:r>
              <a:rPr lang="en-US" b="0" dirty="0">
                <a:latin typeface="New Century Schlbk" charset="0"/>
              </a:rPr>
              <a:t>1932</a:t>
            </a:r>
            <a:r>
              <a:rPr lang="en-US" sz="1800" b="0" dirty="0">
                <a:latin typeface="New Century Schlbk" charset="0"/>
              </a:rPr>
              <a:t>	Chadwick discovers the neutron ( neutral  component of the nucleus)</a:t>
            </a:r>
          </a:p>
          <a:p>
            <a:endParaRPr lang="en-US" sz="1600" b="0" dirty="0">
              <a:solidFill>
                <a:schemeClr val="tx1"/>
              </a:solidFill>
              <a:latin typeface="Times New Roman"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600200" y="228600"/>
            <a:ext cx="6858000" cy="1143000"/>
          </a:xfrm>
        </p:spPr>
        <p:txBody>
          <a:bodyPr/>
          <a:lstStyle/>
          <a:p>
            <a:pPr algn="ctr"/>
            <a:r>
              <a:rPr lang="en-US" sz="3200" dirty="0" smtClean="0">
                <a:solidFill>
                  <a:schemeClr val="tx1"/>
                </a:solidFill>
                <a:ea typeface="ＭＳ Ｐゴシック" charset="-128"/>
              </a:rPr>
              <a:t>How Fermilab became </a:t>
            </a:r>
            <a:br>
              <a:rPr lang="en-US" sz="3200" dirty="0" smtClean="0">
                <a:solidFill>
                  <a:schemeClr val="tx1"/>
                </a:solidFill>
                <a:ea typeface="ＭＳ Ｐゴシック" charset="-128"/>
              </a:rPr>
            </a:br>
            <a:r>
              <a:rPr lang="en-US" sz="3200" dirty="0" smtClean="0">
                <a:solidFill>
                  <a:schemeClr val="tx1"/>
                </a:solidFill>
                <a:ea typeface="ＭＳ Ｐゴシック" charset="-128"/>
              </a:rPr>
              <a:t>a great laboratory</a:t>
            </a:r>
          </a:p>
        </p:txBody>
      </p:sp>
      <p:sp>
        <p:nvSpPr>
          <p:cNvPr id="22531" name="TextBox 2"/>
          <p:cNvSpPr txBox="1">
            <a:spLocks noChangeArrowheads="1"/>
          </p:cNvSpPr>
          <p:nvPr/>
        </p:nvSpPr>
        <p:spPr bwMode="auto">
          <a:xfrm>
            <a:off x="1752600" y="4038600"/>
            <a:ext cx="6865982" cy="2234458"/>
          </a:xfrm>
          <a:prstGeom prst="rect">
            <a:avLst/>
          </a:prstGeom>
          <a:noFill/>
          <a:ln w="9525">
            <a:noFill/>
            <a:miter lim="800000"/>
            <a:headEnd/>
            <a:tailEnd/>
          </a:ln>
        </p:spPr>
        <p:txBody>
          <a:bodyPr wrap="none">
            <a:prstTxWarp prst="textNoShape">
              <a:avLst/>
            </a:prstTxWarp>
            <a:spAutoFit/>
          </a:bodyPr>
          <a:lstStyle/>
          <a:p>
            <a:pPr>
              <a:buNone/>
            </a:pPr>
            <a:r>
              <a:rPr lang="en-US" dirty="0" smtClean="0"/>
              <a:t>Fermilab measures the properties of matter</a:t>
            </a:r>
          </a:p>
          <a:p>
            <a:pPr>
              <a:buNone/>
            </a:pPr>
            <a:endParaRPr lang="en-US" dirty="0" smtClean="0"/>
          </a:p>
          <a:p>
            <a:pPr>
              <a:buNone/>
            </a:pPr>
            <a:r>
              <a:rPr lang="en-US" dirty="0" smtClean="0"/>
              <a:t>A </a:t>
            </a:r>
            <a:r>
              <a:rPr lang="en-US" dirty="0"/>
              <a:t>little</a:t>
            </a:r>
            <a:r>
              <a:rPr lang="en-US" dirty="0" smtClean="0"/>
              <a:t> history</a:t>
            </a:r>
          </a:p>
          <a:p>
            <a:pPr>
              <a:buNone/>
            </a:pPr>
            <a:endParaRPr lang="en-US" dirty="0" smtClean="0"/>
          </a:p>
          <a:p>
            <a:pPr>
              <a:buNone/>
            </a:pPr>
            <a:r>
              <a:rPr lang="en-US" dirty="0" smtClean="0"/>
              <a:t>Accelerators act like microscopes</a:t>
            </a:r>
            <a:endParaRPr lang="en-US" dirty="0"/>
          </a:p>
        </p:txBody>
      </p:sp>
      <p:sp>
        <p:nvSpPr>
          <p:cNvPr id="4" name="Rectangle 3"/>
          <p:cNvSpPr/>
          <p:nvPr/>
        </p:nvSpPr>
        <p:spPr>
          <a:xfrm>
            <a:off x="762000" y="1524000"/>
            <a:ext cx="8077200" cy="2308324"/>
          </a:xfrm>
          <a:prstGeom prst="rect">
            <a:avLst/>
          </a:prstGeom>
        </p:spPr>
        <p:txBody>
          <a:bodyPr wrap="square">
            <a:spAutoFit/>
          </a:bodyPr>
          <a:lstStyle/>
          <a:p>
            <a:pPr>
              <a:buNone/>
            </a:pPr>
            <a:r>
              <a:rPr lang="en-US" i="1" dirty="0" smtClean="0">
                <a:solidFill>
                  <a:srgbClr val="FF6600"/>
                </a:solidFill>
                <a:latin typeface="+mj-lt"/>
              </a:rPr>
              <a:t>Fermi National Accelerator Laboratory advances the understanding of the fundamental nature of matter and energy by providing leadership and resources for qualified researchers to conduct basic research at the frontiers of high energy physics and related disciplines. </a:t>
            </a:r>
            <a:endParaRPr lang="en-US" i="1" dirty="0">
              <a:solidFill>
                <a:srgbClr val="FF6600"/>
              </a:solidFill>
              <a:latin typeface="+mj-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livingston_milton_f1"/>
          <p:cNvPicPr>
            <a:picLocks noChangeAspect="1" noChangeArrowheads="1"/>
          </p:cNvPicPr>
          <p:nvPr/>
        </p:nvPicPr>
        <p:blipFill>
          <a:blip r:embed="rId3"/>
          <a:srcRect/>
          <a:stretch>
            <a:fillRect/>
          </a:stretch>
        </p:blipFill>
        <p:spPr bwMode="auto">
          <a:xfrm>
            <a:off x="3810000" y="1447800"/>
            <a:ext cx="5175250" cy="3840163"/>
          </a:xfrm>
          <a:prstGeom prst="rect">
            <a:avLst/>
          </a:prstGeom>
          <a:noFill/>
        </p:spPr>
      </p:pic>
      <p:pic>
        <p:nvPicPr>
          <p:cNvPr id="244739" name="Picture 3" descr="1st_accelerator_lawrence_ernest_f25"/>
          <p:cNvPicPr>
            <a:picLocks noChangeAspect="1" noChangeArrowheads="1"/>
          </p:cNvPicPr>
          <p:nvPr/>
        </p:nvPicPr>
        <p:blipFill>
          <a:blip r:embed="rId4"/>
          <a:srcRect/>
          <a:stretch>
            <a:fillRect/>
          </a:stretch>
        </p:blipFill>
        <p:spPr bwMode="auto">
          <a:xfrm>
            <a:off x="152400" y="1447800"/>
            <a:ext cx="3521075" cy="3017838"/>
          </a:xfrm>
          <a:prstGeom prst="rect">
            <a:avLst/>
          </a:prstGeom>
          <a:noFill/>
        </p:spPr>
      </p:pic>
      <p:sp>
        <p:nvSpPr>
          <p:cNvPr id="244740" name="Rectangle 4"/>
          <p:cNvSpPr>
            <a:spLocks noChangeArrowheads="1"/>
          </p:cNvSpPr>
          <p:nvPr/>
        </p:nvSpPr>
        <p:spPr bwMode="auto">
          <a:xfrm>
            <a:off x="4648200" y="5302015"/>
            <a:ext cx="3581400" cy="1191095"/>
          </a:xfrm>
          <a:prstGeom prst="rect">
            <a:avLst/>
          </a:prstGeom>
          <a:noFill/>
          <a:ln w="9525">
            <a:noFill/>
            <a:miter lim="800000"/>
            <a:headEnd/>
            <a:tailEnd/>
          </a:ln>
          <a:effectLst/>
        </p:spPr>
        <p:txBody>
          <a:bodyPr anchor="ctr">
            <a:prstTxWarp prst="textNoShape">
              <a:avLst/>
            </a:prstTxWarp>
            <a:spAutoFit/>
          </a:bodyPr>
          <a:lstStyle/>
          <a:p>
            <a:pPr>
              <a:buNone/>
            </a:pPr>
            <a:r>
              <a:rPr lang="en-US" sz="1700" dirty="0"/>
              <a:t>Livingston (left) and Lawrence   with the magnet of the                        27-inch cyclotron, </a:t>
            </a:r>
          </a:p>
          <a:p>
            <a:pPr>
              <a:buNone/>
            </a:pPr>
            <a:r>
              <a:rPr lang="en-US" sz="1700" dirty="0"/>
              <a:t>operating in 1932 at 3.6 MeV.</a:t>
            </a:r>
          </a:p>
        </p:txBody>
      </p:sp>
      <p:sp>
        <p:nvSpPr>
          <p:cNvPr id="244741" name="Rectangle 5"/>
          <p:cNvSpPr>
            <a:spLocks noChangeArrowheads="1"/>
          </p:cNvSpPr>
          <p:nvPr/>
        </p:nvSpPr>
        <p:spPr bwMode="auto">
          <a:xfrm>
            <a:off x="152400" y="4491400"/>
            <a:ext cx="3505200" cy="877163"/>
          </a:xfrm>
          <a:prstGeom prst="rect">
            <a:avLst/>
          </a:prstGeom>
          <a:noFill/>
          <a:ln w="9525">
            <a:noFill/>
            <a:miter lim="800000"/>
            <a:headEnd/>
            <a:tailEnd/>
          </a:ln>
          <a:effectLst/>
        </p:spPr>
        <p:txBody>
          <a:bodyPr anchor="ctr">
            <a:prstTxWarp prst="textNoShape">
              <a:avLst/>
            </a:prstTxWarp>
            <a:spAutoFit/>
          </a:bodyPr>
          <a:lstStyle/>
          <a:p>
            <a:pPr>
              <a:buNone/>
            </a:pPr>
            <a:r>
              <a:rPr lang="en-US" sz="1700" dirty="0"/>
              <a:t>Lawrence and Livingston began developing this 4.5-inch cyclotron in 1929-30. </a:t>
            </a:r>
          </a:p>
        </p:txBody>
      </p:sp>
      <p:sp>
        <p:nvSpPr>
          <p:cNvPr id="244742" name="Text Box 6"/>
          <p:cNvSpPr txBox="1">
            <a:spLocks noChangeArrowheads="1"/>
          </p:cNvSpPr>
          <p:nvPr/>
        </p:nvSpPr>
        <p:spPr bwMode="auto">
          <a:xfrm>
            <a:off x="1752600" y="381000"/>
            <a:ext cx="6019800" cy="457200"/>
          </a:xfrm>
          <a:prstGeom prst="rect">
            <a:avLst/>
          </a:prstGeom>
          <a:noFill/>
          <a:ln w="9525">
            <a:noFill/>
            <a:miter lim="800000"/>
            <a:headEnd/>
            <a:tailEnd/>
          </a:ln>
          <a:effectLst/>
        </p:spPr>
        <p:txBody>
          <a:bodyPr>
            <a:prstTxWarp prst="textNoShape">
              <a:avLst/>
            </a:prstTxWarp>
            <a:spAutoFit/>
          </a:bodyPr>
          <a:lstStyle/>
          <a:p>
            <a:pPr algn="ctr">
              <a:spcBef>
                <a:spcPct val="50000"/>
              </a:spcBef>
              <a:buNone/>
            </a:pPr>
            <a:r>
              <a:rPr lang="en-US" dirty="0">
                <a:solidFill>
                  <a:srgbClr val="FF6600"/>
                </a:solidFill>
              </a:rPr>
              <a:t>The First Accelerators</a:t>
            </a:r>
            <a:endParaRPr lang="ru-RU" dirty="0">
              <a:solidFill>
                <a:srgbClr val="FF6600"/>
              </a:solidFill>
            </a:endParaRPr>
          </a:p>
        </p:txBody>
      </p:sp>
      <p:sp>
        <p:nvSpPr>
          <p:cNvPr id="7" name="TextBox 6"/>
          <p:cNvSpPr txBox="1"/>
          <p:nvPr/>
        </p:nvSpPr>
        <p:spPr>
          <a:xfrm>
            <a:off x="0" y="6400800"/>
            <a:ext cx="2969010" cy="307777"/>
          </a:xfrm>
          <a:prstGeom prst="rect">
            <a:avLst/>
          </a:prstGeom>
          <a:noFill/>
        </p:spPr>
        <p:txBody>
          <a:bodyPr wrap="none" rtlCol="0">
            <a:spAutoFit/>
          </a:bodyPr>
          <a:lstStyle/>
          <a:p>
            <a:pPr>
              <a:buNone/>
            </a:pPr>
            <a:r>
              <a:rPr lang="en-US" sz="1400" i="1" dirty="0" smtClean="0"/>
              <a:t>Courtesy: Adrienne Kolb, Fermilab</a:t>
            </a:r>
            <a:endParaRPr lang="en-US" sz="1400" i="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8" name="Picture 2" descr="proposal1966_cover"/>
          <p:cNvPicPr>
            <a:picLocks noChangeAspect="1" noChangeArrowheads="1"/>
          </p:cNvPicPr>
          <p:nvPr/>
        </p:nvPicPr>
        <p:blipFill>
          <a:blip r:embed="rId3"/>
          <a:srcRect/>
          <a:stretch>
            <a:fillRect/>
          </a:stretch>
        </p:blipFill>
        <p:spPr bwMode="auto">
          <a:xfrm>
            <a:off x="3581400" y="-62687"/>
            <a:ext cx="5257800" cy="6920687"/>
          </a:xfrm>
          <a:prstGeom prst="rect">
            <a:avLst/>
          </a:prstGeom>
          <a:noFill/>
        </p:spPr>
      </p:pic>
      <p:sp>
        <p:nvSpPr>
          <p:cNvPr id="439299" name="Text Box 3"/>
          <p:cNvSpPr txBox="1">
            <a:spLocks noChangeArrowheads="1"/>
          </p:cNvSpPr>
          <p:nvPr/>
        </p:nvSpPr>
        <p:spPr bwMode="auto">
          <a:xfrm>
            <a:off x="762000" y="2438400"/>
            <a:ext cx="2438400" cy="1938992"/>
          </a:xfrm>
          <a:prstGeom prst="rect">
            <a:avLst/>
          </a:prstGeom>
          <a:noFill/>
          <a:ln w="9525">
            <a:noFill/>
            <a:miter lim="800000"/>
            <a:headEnd/>
            <a:tailEnd/>
          </a:ln>
          <a:effectLst/>
        </p:spPr>
        <p:txBody>
          <a:bodyPr>
            <a:prstTxWarp prst="textNoShape">
              <a:avLst/>
            </a:prstTxWarp>
            <a:spAutoFit/>
          </a:bodyPr>
          <a:lstStyle/>
          <a:p>
            <a:pPr>
              <a:spcBef>
                <a:spcPct val="50000"/>
              </a:spcBef>
              <a:buNone/>
            </a:pPr>
            <a:r>
              <a:rPr lang="en-US" dirty="0"/>
              <a:t>Illinois Proposal for 200 BeV Accelerator 1965</a:t>
            </a:r>
            <a:endParaRPr lang="ru-RU" dirty="0"/>
          </a:p>
        </p:txBody>
      </p:sp>
      <p:sp>
        <p:nvSpPr>
          <p:cNvPr id="4" name="Rectangle 3"/>
          <p:cNvSpPr/>
          <p:nvPr/>
        </p:nvSpPr>
        <p:spPr>
          <a:xfrm>
            <a:off x="0" y="6400800"/>
            <a:ext cx="3276600" cy="307777"/>
          </a:xfrm>
          <a:prstGeom prst="rect">
            <a:avLst/>
          </a:prstGeom>
        </p:spPr>
        <p:txBody>
          <a:bodyPr wrap="square">
            <a:spAutoFit/>
          </a:bodyPr>
          <a:lstStyle/>
          <a:p>
            <a:pPr>
              <a:buNone/>
            </a:pPr>
            <a:r>
              <a:rPr lang="en-US" sz="1400" i="1" dirty="0" smtClean="0"/>
              <a:t>Courtesy: Adrienne Kolb, Fermilab</a:t>
            </a:r>
            <a:endParaRPr lang="en-US" sz="1400" i="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1861" name="Picture 5" descr="bigwoods"/>
          <p:cNvPicPr>
            <a:picLocks noChangeAspect="1" noChangeArrowheads="1"/>
          </p:cNvPicPr>
          <p:nvPr/>
        </p:nvPicPr>
        <p:blipFill>
          <a:blip r:embed="rId3"/>
          <a:srcRect/>
          <a:stretch>
            <a:fillRect/>
          </a:stretch>
        </p:blipFill>
        <p:spPr bwMode="auto">
          <a:xfrm>
            <a:off x="276225" y="0"/>
            <a:ext cx="8591550" cy="6858000"/>
          </a:xfrm>
          <a:prstGeom prst="rect">
            <a:avLst/>
          </a:prstGeom>
          <a:noFill/>
        </p:spPr>
      </p:pic>
      <p:sp>
        <p:nvSpPr>
          <p:cNvPr id="121862" name="Text Box 6"/>
          <p:cNvSpPr txBox="1">
            <a:spLocks noChangeArrowheads="1"/>
          </p:cNvSpPr>
          <p:nvPr/>
        </p:nvSpPr>
        <p:spPr bwMode="auto">
          <a:xfrm>
            <a:off x="1905000" y="228600"/>
            <a:ext cx="5943600" cy="457200"/>
          </a:xfrm>
          <a:prstGeom prst="rect">
            <a:avLst/>
          </a:prstGeom>
          <a:noFill/>
          <a:ln w="9525">
            <a:noFill/>
            <a:miter lim="800000"/>
            <a:headEnd/>
            <a:tailEnd/>
          </a:ln>
          <a:effectLst/>
        </p:spPr>
        <p:txBody>
          <a:bodyPr>
            <a:prstTxWarp prst="textNoShape">
              <a:avLst/>
            </a:prstTxWarp>
            <a:spAutoFit/>
          </a:bodyPr>
          <a:lstStyle/>
          <a:p>
            <a:pPr algn="ctr">
              <a:spcBef>
                <a:spcPct val="50000"/>
              </a:spcBef>
              <a:buNone/>
            </a:pPr>
            <a:r>
              <a:rPr lang="en-US" dirty="0">
                <a:solidFill>
                  <a:srgbClr val="FF6600"/>
                </a:solidFill>
              </a:rPr>
              <a:t>The Weston Site</a:t>
            </a:r>
          </a:p>
        </p:txBody>
      </p:sp>
      <p:sp>
        <p:nvSpPr>
          <p:cNvPr id="4" name="Rectangle 3"/>
          <p:cNvSpPr/>
          <p:nvPr/>
        </p:nvSpPr>
        <p:spPr>
          <a:xfrm>
            <a:off x="0" y="6550223"/>
            <a:ext cx="3276600" cy="307777"/>
          </a:xfrm>
          <a:prstGeom prst="rect">
            <a:avLst/>
          </a:prstGeom>
        </p:spPr>
        <p:txBody>
          <a:bodyPr wrap="square">
            <a:spAutoFit/>
          </a:bodyPr>
          <a:lstStyle/>
          <a:p>
            <a:pPr>
              <a:buNone/>
            </a:pPr>
            <a:r>
              <a:rPr lang="en-US" sz="1400" i="1" dirty="0" smtClean="0"/>
              <a:t>Courtesy: Adrienne Kolb, Fermilab</a:t>
            </a:r>
            <a:endParaRPr lang="en-US" sz="1400" i="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0773" name="Picture 5" descr="moving_house_aug68"/>
          <p:cNvPicPr>
            <a:picLocks noChangeAspect="1" noChangeArrowheads="1"/>
          </p:cNvPicPr>
          <p:nvPr/>
        </p:nvPicPr>
        <p:blipFill>
          <a:blip r:embed="rId3"/>
          <a:srcRect/>
          <a:stretch>
            <a:fillRect/>
          </a:stretch>
        </p:blipFill>
        <p:spPr bwMode="auto">
          <a:xfrm>
            <a:off x="0" y="0"/>
            <a:ext cx="9144000" cy="6734175"/>
          </a:xfrm>
          <a:prstGeom prst="rect">
            <a:avLst/>
          </a:prstGeom>
          <a:noFill/>
        </p:spPr>
      </p:pic>
      <p:sp>
        <p:nvSpPr>
          <p:cNvPr id="160774" name="Text Box 6"/>
          <p:cNvSpPr txBox="1">
            <a:spLocks noChangeArrowheads="1"/>
          </p:cNvSpPr>
          <p:nvPr/>
        </p:nvSpPr>
        <p:spPr bwMode="auto">
          <a:xfrm>
            <a:off x="762000" y="228600"/>
            <a:ext cx="7620000" cy="457200"/>
          </a:xfrm>
          <a:prstGeom prst="rect">
            <a:avLst/>
          </a:prstGeom>
          <a:noFill/>
          <a:ln w="9525">
            <a:noFill/>
            <a:miter lim="800000"/>
            <a:headEnd/>
            <a:tailEnd/>
          </a:ln>
          <a:effectLst/>
        </p:spPr>
        <p:txBody>
          <a:bodyPr>
            <a:prstTxWarp prst="textNoShape">
              <a:avLst/>
            </a:prstTxWarp>
            <a:spAutoFit/>
          </a:bodyPr>
          <a:lstStyle/>
          <a:p>
            <a:pPr algn="ctr">
              <a:spcBef>
                <a:spcPct val="50000"/>
              </a:spcBef>
              <a:buNone/>
            </a:pPr>
            <a:r>
              <a:rPr lang="en-US" dirty="0">
                <a:solidFill>
                  <a:srgbClr val="FF6600"/>
                </a:solidFill>
              </a:rPr>
              <a:t>Reconstructing Weston</a:t>
            </a:r>
          </a:p>
        </p:txBody>
      </p:sp>
      <p:sp>
        <p:nvSpPr>
          <p:cNvPr id="4" name="Rectangle 3"/>
          <p:cNvSpPr/>
          <p:nvPr/>
        </p:nvSpPr>
        <p:spPr>
          <a:xfrm>
            <a:off x="0" y="6550223"/>
            <a:ext cx="3276600" cy="307777"/>
          </a:xfrm>
          <a:prstGeom prst="rect">
            <a:avLst/>
          </a:prstGeom>
        </p:spPr>
        <p:txBody>
          <a:bodyPr wrap="square">
            <a:spAutoFit/>
          </a:bodyPr>
          <a:lstStyle/>
          <a:p>
            <a:pPr>
              <a:buNone/>
            </a:pPr>
            <a:r>
              <a:rPr lang="en-US" sz="1400" i="1" dirty="0" smtClean="0"/>
              <a:t>Courtesy: Adrienne Kolb, Fermilab</a:t>
            </a:r>
            <a:endParaRPr lang="en-US" sz="1400" i="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04" name="Picture 4" descr="1row_of_magnets"/>
          <p:cNvPicPr>
            <a:picLocks noChangeAspect="1" noChangeArrowheads="1"/>
          </p:cNvPicPr>
          <p:nvPr/>
        </p:nvPicPr>
        <p:blipFill>
          <a:blip r:embed="rId3"/>
          <a:srcRect/>
          <a:stretch>
            <a:fillRect/>
          </a:stretch>
        </p:blipFill>
        <p:spPr bwMode="auto">
          <a:xfrm>
            <a:off x="280988" y="0"/>
            <a:ext cx="8582025" cy="6858000"/>
          </a:xfrm>
          <a:prstGeom prst="rect">
            <a:avLst/>
          </a:prstGeom>
          <a:noFill/>
        </p:spPr>
      </p:pic>
      <p:sp>
        <p:nvSpPr>
          <p:cNvPr id="102405" name="Rectangle 5"/>
          <p:cNvSpPr>
            <a:spLocks noChangeArrowheads="1"/>
          </p:cNvSpPr>
          <p:nvPr/>
        </p:nvSpPr>
        <p:spPr bwMode="auto">
          <a:xfrm>
            <a:off x="3384550" y="150168"/>
            <a:ext cx="2330386" cy="461665"/>
          </a:xfrm>
          <a:prstGeom prst="rect">
            <a:avLst/>
          </a:prstGeom>
          <a:noFill/>
          <a:ln w="9525">
            <a:noFill/>
            <a:miter lim="800000"/>
            <a:headEnd/>
            <a:tailEnd/>
          </a:ln>
          <a:effectLst/>
        </p:spPr>
        <p:txBody>
          <a:bodyPr wrap="none" anchor="ctr">
            <a:prstTxWarp prst="textNoShape">
              <a:avLst/>
            </a:prstTxWarp>
            <a:spAutoFit/>
          </a:bodyPr>
          <a:lstStyle/>
          <a:p>
            <a:pPr>
              <a:buNone/>
            </a:pPr>
            <a:r>
              <a:rPr lang="en-US" dirty="0">
                <a:solidFill>
                  <a:srgbClr val="FF6600"/>
                </a:solidFill>
              </a:rPr>
              <a:t>The Main Ring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8" name="Picture 4" descr="scope"/>
          <p:cNvPicPr>
            <a:picLocks noChangeAspect="1" noChangeArrowheads="1"/>
          </p:cNvPicPr>
          <p:nvPr/>
        </p:nvPicPr>
        <p:blipFill>
          <a:blip r:embed="rId3"/>
          <a:srcRect/>
          <a:stretch>
            <a:fillRect/>
          </a:stretch>
        </p:blipFill>
        <p:spPr bwMode="auto">
          <a:xfrm>
            <a:off x="1371600" y="990600"/>
            <a:ext cx="6248400" cy="5045075"/>
          </a:xfrm>
          <a:prstGeom prst="rect">
            <a:avLst/>
          </a:prstGeom>
          <a:noFill/>
        </p:spPr>
      </p:pic>
      <p:sp>
        <p:nvSpPr>
          <p:cNvPr id="236549" name="Rectangle 5"/>
          <p:cNvSpPr>
            <a:spLocks noChangeArrowheads="1"/>
          </p:cNvSpPr>
          <p:nvPr/>
        </p:nvSpPr>
        <p:spPr bwMode="auto">
          <a:xfrm>
            <a:off x="1295400" y="304800"/>
            <a:ext cx="6248400" cy="457200"/>
          </a:xfrm>
          <a:prstGeom prst="rect">
            <a:avLst/>
          </a:prstGeom>
          <a:noFill/>
          <a:ln w="9525">
            <a:noFill/>
            <a:miter lim="800000"/>
            <a:headEnd/>
            <a:tailEnd/>
          </a:ln>
          <a:effectLst/>
        </p:spPr>
        <p:txBody>
          <a:bodyPr anchor="ctr">
            <a:prstTxWarp prst="textNoShape">
              <a:avLst/>
            </a:prstTxWarp>
            <a:spAutoFit/>
          </a:bodyPr>
          <a:lstStyle/>
          <a:p>
            <a:pPr algn="ctr">
              <a:buNone/>
            </a:pPr>
            <a:r>
              <a:rPr lang="en-US" dirty="0">
                <a:solidFill>
                  <a:srgbClr val="FF6600"/>
                </a:solidFill>
              </a:rPr>
              <a:t>200 GeV March 1, 1972 </a:t>
            </a:r>
          </a:p>
        </p:txBody>
      </p:sp>
      <p:pic>
        <p:nvPicPr>
          <p:cNvPr id="236550" name="Picture 6" descr="wiltoast"/>
          <p:cNvPicPr>
            <a:picLocks noChangeAspect="1" noChangeArrowheads="1"/>
          </p:cNvPicPr>
          <p:nvPr/>
        </p:nvPicPr>
        <p:blipFill>
          <a:blip r:embed="rId4"/>
          <a:srcRect/>
          <a:stretch>
            <a:fillRect/>
          </a:stretch>
        </p:blipFill>
        <p:spPr bwMode="auto">
          <a:xfrm>
            <a:off x="1447800" y="1066800"/>
            <a:ext cx="6096000" cy="4921250"/>
          </a:xfrm>
          <a:prstGeom prst="rect">
            <a:avLst/>
          </a:prstGeom>
          <a:noFill/>
        </p:spPr>
      </p:pic>
      <p:sp>
        <p:nvSpPr>
          <p:cNvPr id="236551" name="Rectangle 7"/>
          <p:cNvSpPr>
            <a:spLocks noChangeArrowheads="1"/>
          </p:cNvSpPr>
          <p:nvPr/>
        </p:nvSpPr>
        <p:spPr bwMode="auto">
          <a:xfrm>
            <a:off x="1219200" y="6096000"/>
            <a:ext cx="6472238" cy="366713"/>
          </a:xfrm>
          <a:prstGeom prst="rect">
            <a:avLst/>
          </a:prstGeom>
          <a:noFill/>
          <a:ln w="9525">
            <a:noFill/>
            <a:miter lim="800000"/>
            <a:headEnd/>
            <a:tailEnd/>
          </a:ln>
          <a:effectLst/>
        </p:spPr>
        <p:txBody>
          <a:bodyPr anchor="ctr">
            <a:prstTxWarp prst="textNoShape">
              <a:avLst/>
            </a:prstTxWarp>
            <a:spAutoFit/>
          </a:bodyPr>
          <a:lstStyle/>
          <a:p>
            <a:pPr algn="ctr">
              <a:buNone/>
            </a:pPr>
            <a:r>
              <a:rPr lang="en-US" sz="1800" dirty="0"/>
              <a:t>Wilson toasts the NAL staff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36548"/>
                                        </p:tgtEl>
                                      </p:cBhvr>
                                    </p:animEffect>
                                    <p:set>
                                      <p:cBhvr>
                                        <p:cTn id="7" dur="1" fill="hold">
                                          <p:stCondLst>
                                            <p:cond delay="999"/>
                                          </p:stCondLst>
                                        </p:cTn>
                                        <p:tgtEl>
                                          <p:spTgt spid="23654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36550"/>
                                        </p:tgtEl>
                                        <p:attrNameLst>
                                          <p:attrName>style.visibility</p:attrName>
                                        </p:attrNameLst>
                                      </p:cBhvr>
                                      <p:to>
                                        <p:strVal val="visible"/>
                                      </p:to>
                                    </p:set>
                                    <p:animEffect transition="in" filter="fade">
                                      <p:cBhvr>
                                        <p:cTn id="10" dur="1000"/>
                                        <p:tgtEl>
                                          <p:spTgt spid="2365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6551"/>
                                        </p:tgtEl>
                                        <p:attrNameLst>
                                          <p:attrName>style.visibility</p:attrName>
                                        </p:attrNameLst>
                                      </p:cBhvr>
                                      <p:to>
                                        <p:strVal val="visible"/>
                                      </p:to>
                                    </p:set>
                                    <p:animEffect transition="in" filter="fade">
                                      <p:cBhvr>
                                        <p:cTn id="13" dur="1000"/>
                                        <p:tgtEl>
                                          <p:spTgt spid="236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Picture 2" descr="invitation"/>
          <p:cNvPicPr>
            <a:picLocks noChangeAspect="1" noChangeArrowheads="1"/>
          </p:cNvPicPr>
          <p:nvPr/>
        </p:nvPicPr>
        <p:blipFill>
          <a:blip r:embed="rId3"/>
          <a:srcRect/>
          <a:stretch>
            <a:fillRect/>
          </a:stretch>
        </p:blipFill>
        <p:spPr bwMode="auto">
          <a:xfrm>
            <a:off x="152400" y="1219200"/>
            <a:ext cx="5410200" cy="3638550"/>
          </a:xfrm>
          <a:prstGeom prst="rect">
            <a:avLst/>
          </a:prstGeom>
          <a:noFill/>
          <a:ln w="9525">
            <a:solidFill>
              <a:schemeClr val="tx1"/>
            </a:solidFill>
            <a:miter lim="800000"/>
            <a:headEnd/>
            <a:tailEnd/>
          </a:ln>
        </p:spPr>
      </p:pic>
      <p:sp>
        <p:nvSpPr>
          <p:cNvPr id="319491" name="Text Box 3"/>
          <p:cNvSpPr txBox="1">
            <a:spLocks noChangeArrowheads="1"/>
          </p:cNvSpPr>
          <p:nvPr/>
        </p:nvSpPr>
        <p:spPr bwMode="auto">
          <a:xfrm>
            <a:off x="838200" y="381000"/>
            <a:ext cx="7696200" cy="830997"/>
          </a:xfrm>
          <a:prstGeom prst="rect">
            <a:avLst/>
          </a:prstGeom>
          <a:noFill/>
          <a:ln w="9525">
            <a:noFill/>
            <a:miter lim="800000"/>
            <a:headEnd/>
            <a:tailEnd/>
          </a:ln>
          <a:effectLst/>
        </p:spPr>
        <p:txBody>
          <a:bodyPr>
            <a:prstTxWarp prst="textNoShape">
              <a:avLst/>
            </a:prstTxWarp>
            <a:spAutoFit/>
          </a:bodyPr>
          <a:lstStyle/>
          <a:p>
            <a:pPr>
              <a:spcBef>
                <a:spcPct val="50000"/>
              </a:spcBef>
              <a:buNone/>
            </a:pPr>
            <a:r>
              <a:rPr lang="en-US" dirty="0">
                <a:solidFill>
                  <a:srgbClr val="FF6600"/>
                </a:solidFill>
              </a:rPr>
              <a:t>Dedication of Fermi National Accelerator Laboratory May 11, 1974</a:t>
            </a:r>
          </a:p>
        </p:txBody>
      </p:sp>
      <p:pic>
        <p:nvPicPr>
          <p:cNvPr id="319492" name="Picture 4" descr="meeting"/>
          <p:cNvPicPr>
            <a:picLocks noChangeAspect="1" noChangeArrowheads="1"/>
          </p:cNvPicPr>
          <p:nvPr/>
        </p:nvPicPr>
        <p:blipFill>
          <a:blip r:embed="rId4"/>
          <a:srcRect/>
          <a:stretch>
            <a:fillRect/>
          </a:stretch>
        </p:blipFill>
        <p:spPr bwMode="auto">
          <a:xfrm>
            <a:off x="3352800" y="2813050"/>
            <a:ext cx="5638800" cy="3797300"/>
          </a:xfrm>
          <a:prstGeom prst="rect">
            <a:avLst/>
          </a:prstGeom>
          <a:noFill/>
          <a:ln w="9525">
            <a:solidFill>
              <a:schemeClr val="tx1"/>
            </a:solidFill>
            <a:miter lim="800000"/>
            <a:headEnd/>
            <a:tailEnd/>
          </a:ln>
        </p:spPr>
      </p:pic>
      <p:sp>
        <p:nvSpPr>
          <p:cNvPr id="319493" name="Rectangle 5"/>
          <p:cNvSpPr>
            <a:spLocks noChangeArrowheads="1"/>
          </p:cNvSpPr>
          <p:nvPr/>
        </p:nvSpPr>
        <p:spPr bwMode="auto">
          <a:xfrm>
            <a:off x="304800" y="1524000"/>
            <a:ext cx="5105400" cy="1143000"/>
          </a:xfrm>
          <a:prstGeom prst="rect">
            <a:avLst/>
          </a:prstGeom>
          <a:solidFill>
            <a:srgbClr val="FF0000">
              <a:alpha val="20000"/>
            </a:srgbClr>
          </a:solidFill>
          <a:ln w="9525">
            <a:noFill/>
            <a:miter lim="800000"/>
            <a:headEnd/>
            <a:tailEnd/>
          </a:ln>
          <a:effectLst/>
        </p:spPr>
        <p:txBody>
          <a:bodyPr wrap="none" anchor="ctr">
            <a:prstTxWarp prst="textNoShape">
              <a:avLst/>
            </a:prstTxWarp>
          </a:bodyPr>
          <a:lstStyle/>
          <a:p>
            <a:endParaRPr lang="en-US" dirty="0"/>
          </a:p>
        </p:txBody>
      </p:sp>
      <p:sp>
        <p:nvSpPr>
          <p:cNvPr id="6" name="Rectangle 5"/>
          <p:cNvSpPr/>
          <p:nvPr/>
        </p:nvSpPr>
        <p:spPr>
          <a:xfrm>
            <a:off x="0" y="6550223"/>
            <a:ext cx="3276600" cy="307777"/>
          </a:xfrm>
          <a:prstGeom prst="rect">
            <a:avLst/>
          </a:prstGeom>
        </p:spPr>
        <p:txBody>
          <a:bodyPr wrap="square">
            <a:spAutoFit/>
          </a:bodyPr>
          <a:lstStyle/>
          <a:p>
            <a:pPr>
              <a:buNone/>
            </a:pPr>
            <a:r>
              <a:rPr lang="en-US" sz="1400" i="1" dirty="0" smtClean="0"/>
              <a:t>Courtesy: Adrienne Kolb, Fermilab</a:t>
            </a:r>
            <a:endParaRPr lang="en-US" sz="1400" i="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aerialview"/>
          <p:cNvPicPr>
            <a:picLocks noChangeAspect="1" noChangeArrowheads="1"/>
          </p:cNvPicPr>
          <p:nvPr/>
        </p:nvPicPr>
        <p:blipFill>
          <a:blip r:embed="rId3"/>
          <a:srcRect/>
          <a:stretch>
            <a:fillRect/>
          </a:stretch>
        </p:blipFill>
        <p:spPr bwMode="auto">
          <a:xfrm>
            <a:off x="0" y="638175"/>
            <a:ext cx="9144000" cy="6219825"/>
          </a:xfrm>
          <a:prstGeom prst="rect">
            <a:avLst/>
          </a:prstGeom>
          <a:noFill/>
        </p:spPr>
      </p:pic>
      <p:sp>
        <p:nvSpPr>
          <p:cNvPr id="283651" name="Text Box 3"/>
          <p:cNvSpPr txBox="1">
            <a:spLocks noChangeArrowheads="1"/>
          </p:cNvSpPr>
          <p:nvPr/>
        </p:nvSpPr>
        <p:spPr bwMode="auto">
          <a:xfrm>
            <a:off x="1828800" y="152400"/>
            <a:ext cx="5791200" cy="457200"/>
          </a:xfrm>
          <a:prstGeom prst="rect">
            <a:avLst/>
          </a:prstGeom>
          <a:noFill/>
          <a:ln w="9525">
            <a:noFill/>
            <a:miter lim="800000"/>
            <a:headEnd/>
            <a:tailEnd/>
          </a:ln>
          <a:effectLst/>
        </p:spPr>
        <p:txBody>
          <a:bodyPr>
            <a:prstTxWarp prst="textNoShape">
              <a:avLst/>
            </a:prstTxWarp>
            <a:spAutoFit/>
          </a:bodyPr>
          <a:lstStyle/>
          <a:p>
            <a:pPr algn="ctr">
              <a:spcBef>
                <a:spcPct val="50000"/>
              </a:spcBef>
              <a:buNone/>
            </a:pPr>
            <a:r>
              <a:rPr lang="en-US" dirty="0">
                <a:solidFill>
                  <a:srgbClr val="FF6600"/>
                </a:solidFill>
              </a:rPr>
              <a:t>Fermilab, 1977</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2"/>
          <p:cNvSpPr txBox="1">
            <a:spLocks noChangeArrowheads="1"/>
          </p:cNvSpPr>
          <p:nvPr/>
        </p:nvSpPr>
        <p:spPr bwMode="auto">
          <a:xfrm>
            <a:off x="1600200" y="301625"/>
            <a:ext cx="7543800" cy="7123113"/>
          </a:xfrm>
          <a:prstGeom prst="rect">
            <a:avLst/>
          </a:prstGeom>
          <a:noFill/>
          <a:ln w="9525">
            <a:noFill/>
            <a:miter lim="800000"/>
            <a:headEnd/>
            <a:tailEnd/>
          </a:ln>
        </p:spPr>
        <p:txBody>
          <a:bodyPr>
            <a:prstTxWarp prst="textNoShape">
              <a:avLst/>
            </a:prstTxWarp>
            <a:spAutoFit/>
          </a:bodyPr>
          <a:lstStyle/>
          <a:p>
            <a:pPr algn="ctr">
              <a:buNone/>
            </a:pPr>
            <a:r>
              <a:rPr lang="en-US" sz="2800" dirty="0">
                <a:solidFill>
                  <a:srgbClr val="FF6600"/>
                </a:solidFill>
              </a:rPr>
              <a:t>Answers for people in the</a:t>
            </a:r>
            <a:r>
              <a:rPr lang="en-US" sz="2800" dirty="0" smtClean="0">
                <a:solidFill>
                  <a:srgbClr val="FF6600"/>
                </a:solidFill>
              </a:rPr>
              <a:t> check</a:t>
            </a:r>
            <a:r>
              <a:rPr lang="en-US" sz="2800" dirty="0">
                <a:solidFill>
                  <a:srgbClr val="FF6600"/>
                </a:solidFill>
              </a:rPr>
              <a:t>-out line </a:t>
            </a:r>
            <a:br>
              <a:rPr lang="en-US" sz="2800" dirty="0">
                <a:solidFill>
                  <a:srgbClr val="FF6600"/>
                </a:solidFill>
              </a:rPr>
            </a:br>
            <a:r>
              <a:rPr lang="en-US" sz="2800" dirty="0">
                <a:solidFill>
                  <a:srgbClr val="FF6600"/>
                </a:solidFill>
              </a:rPr>
              <a:t>at the Jewel</a:t>
            </a:r>
            <a:r>
              <a:rPr lang="en-US" sz="2800" dirty="0" smtClean="0">
                <a:solidFill>
                  <a:srgbClr val="FF6600"/>
                </a:solidFill>
              </a:rPr>
              <a:t> grocery </a:t>
            </a:r>
            <a:r>
              <a:rPr lang="en-US" sz="2800" dirty="0">
                <a:solidFill>
                  <a:srgbClr val="FF6600"/>
                </a:solidFill>
              </a:rPr>
              <a:t>s</a:t>
            </a:r>
            <a:r>
              <a:rPr lang="en-US" sz="2800" dirty="0" smtClean="0">
                <a:solidFill>
                  <a:srgbClr val="FF6600"/>
                </a:solidFill>
              </a:rPr>
              <a:t>tore</a:t>
            </a:r>
            <a:endParaRPr lang="en-US" sz="2800" dirty="0">
              <a:solidFill>
                <a:srgbClr val="FF6600"/>
              </a:solidFill>
            </a:endParaRPr>
          </a:p>
          <a:p>
            <a:pPr>
              <a:buNone/>
            </a:pPr>
            <a:endParaRPr lang="en-US" dirty="0"/>
          </a:p>
          <a:p>
            <a:pPr>
              <a:buNone/>
            </a:pPr>
            <a:r>
              <a:rPr lang="en-US" sz="2800" dirty="0"/>
              <a:t>Questions?</a:t>
            </a:r>
          </a:p>
          <a:p>
            <a:pPr lvl="1">
              <a:spcAft>
                <a:spcPts val="1200"/>
              </a:spcAft>
              <a:buNone/>
            </a:pPr>
            <a:r>
              <a:rPr lang="en-US" dirty="0"/>
              <a:t>What do you folk do at that place/laboratory?</a:t>
            </a:r>
          </a:p>
          <a:p>
            <a:pPr lvl="1">
              <a:spcAft>
                <a:spcPts val="1200"/>
              </a:spcAft>
              <a:buNone/>
            </a:pPr>
            <a:r>
              <a:rPr lang="en-US" dirty="0"/>
              <a:t>How much does it cost?</a:t>
            </a:r>
          </a:p>
          <a:p>
            <a:pPr lvl="1">
              <a:spcAft>
                <a:spcPts val="1200"/>
              </a:spcAft>
              <a:buNone/>
            </a:pPr>
            <a:r>
              <a:rPr lang="en-US" dirty="0"/>
              <a:t>What good is the work? Will it solve any current </a:t>
            </a:r>
            <a:br>
              <a:rPr lang="en-US" dirty="0"/>
            </a:br>
            <a:r>
              <a:rPr lang="en-US" dirty="0"/>
              <a:t>  problems? Energy? Health? Economy?</a:t>
            </a:r>
          </a:p>
          <a:p>
            <a:pPr lvl="1">
              <a:spcAft>
                <a:spcPts val="1200"/>
              </a:spcAft>
              <a:buNone/>
            </a:pPr>
            <a:r>
              <a:rPr lang="en-US" dirty="0"/>
              <a:t>What is a</a:t>
            </a:r>
            <a:r>
              <a:rPr lang="en-US" dirty="0" smtClean="0"/>
              <a:t> particle</a:t>
            </a:r>
            <a:r>
              <a:rPr lang="en-US" dirty="0"/>
              <a:t>?</a:t>
            </a:r>
          </a:p>
          <a:p>
            <a:pPr lvl="1">
              <a:spcAft>
                <a:spcPts val="1200"/>
              </a:spcAft>
              <a:buNone/>
            </a:pPr>
            <a:r>
              <a:rPr lang="en-US" dirty="0"/>
              <a:t>What is</a:t>
            </a:r>
            <a:r>
              <a:rPr lang="en-US" dirty="0" smtClean="0"/>
              <a:t> physics</a:t>
            </a:r>
            <a:r>
              <a:rPr lang="en-US" dirty="0"/>
              <a:t>? </a:t>
            </a:r>
          </a:p>
          <a:p>
            <a:pPr lvl="1">
              <a:spcAft>
                <a:spcPts val="1200"/>
              </a:spcAft>
              <a:buNone/>
            </a:pPr>
            <a:r>
              <a:rPr lang="en-US" dirty="0"/>
              <a:t>Do you like</a:t>
            </a:r>
            <a:r>
              <a:rPr lang="en-US" dirty="0" smtClean="0"/>
              <a:t> physics</a:t>
            </a:r>
            <a:r>
              <a:rPr lang="en-US" dirty="0"/>
              <a:t>?</a:t>
            </a:r>
          </a:p>
          <a:p>
            <a:pPr lvl="1">
              <a:buNone/>
            </a:pPr>
            <a:endParaRPr lang="en-US" dirty="0"/>
          </a:p>
          <a:p>
            <a:pPr lvl="1">
              <a:buNone/>
            </a:pP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endParaRPr lang="en-US" dirty="0">
              <a:latin typeface="New Century Schlbk" charset="0"/>
            </a:endParaRPr>
          </a:p>
        </p:txBody>
      </p:sp>
      <p:sp>
        <p:nvSpPr>
          <p:cNvPr id="35843" name="Text Box 3"/>
          <p:cNvSpPr txBox="1">
            <a:spLocks noChangeArrowheads="1"/>
          </p:cNvSpPr>
          <p:nvPr/>
        </p:nvSpPr>
        <p:spPr bwMode="auto">
          <a:xfrm>
            <a:off x="1828800" y="1524000"/>
            <a:ext cx="5638800" cy="366713"/>
          </a:xfrm>
          <a:prstGeom prst="rect">
            <a:avLst/>
          </a:prstGeom>
          <a:noFill/>
          <a:ln w="9525">
            <a:noFill/>
            <a:miter lim="800000"/>
            <a:headEnd/>
            <a:tailEnd/>
          </a:ln>
        </p:spPr>
        <p:txBody>
          <a:bodyPr>
            <a:prstTxWarp prst="textNoShape">
              <a:avLst/>
            </a:prstTxWarp>
            <a:spAutoFit/>
          </a:bodyPr>
          <a:lstStyle/>
          <a:p>
            <a:endParaRPr lang="en-US" sz="1800" dirty="0">
              <a:latin typeface="Times New Roman" charset="0"/>
            </a:endParaRPr>
          </a:p>
        </p:txBody>
      </p:sp>
      <p:sp>
        <p:nvSpPr>
          <p:cNvPr id="35844" name="Text Box 4"/>
          <p:cNvSpPr txBox="1">
            <a:spLocks noChangeArrowheads="1"/>
          </p:cNvSpPr>
          <p:nvPr/>
        </p:nvSpPr>
        <p:spPr bwMode="auto">
          <a:xfrm>
            <a:off x="3641725" y="1866900"/>
            <a:ext cx="288925" cy="366713"/>
          </a:xfrm>
          <a:prstGeom prst="rect">
            <a:avLst/>
          </a:prstGeom>
          <a:noFill/>
          <a:ln w="9525">
            <a:noFill/>
            <a:miter lim="800000"/>
            <a:headEnd/>
            <a:tailEnd/>
          </a:ln>
        </p:spPr>
        <p:txBody>
          <a:bodyPr wrap="none">
            <a:prstTxWarp prst="textNoShape">
              <a:avLst/>
            </a:prstTxWarp>
            <a:spAutoFit/>
          </a:bodyPr>
          <a:lstStyle/>
          <a:p>
            <a:endParaRPr lang="en-US" sz="1800" dirty="0">
              <a:latin typeface="Times New Roman" charset="0"/>
            </a:endParaRPr>
          </a:p>
        </p:txBody>
      </p:sp>
      <p:sp>
        <p:nvSpPr>
          <p:cNvPr id="35845" name="Rectangle 5"/>
          <p:cNvSpPr>
            <a:spLocks noChangeArrowheads="1"/>
          </p:cNvSpPr>
          <p:nvPr/>
        </p:nvSpPr>
        <p:spPr bwMode="auto">
          <a:xfrm>
            <a:off x="1447800" y="1828800"/>
            <a:ext cx="4384675" cy="396875"/>
          </a:xfrm>
          <a:prstGeom prst="rect">
            <a:avLst/>
          </a:prstGeom>
          <a:noFill/>
          <a:ln w="9525">
            <a:noFill/>
            <a:miter lim="800000"/>
            <a:headEnd/>
            <a:tailEnd/>
          </a:ln>
        </p:spPr>
        <p:txBody>
          <a:bodyPr>
            <a:prstTxWarp prst="textNoShape">
              <a:avLst/>
            </a:prstTxWarp>
            <a:spAutoFit/>
          </a:bodyPr>
          <a:lstStyle/>
          <a:p>
            <a:pPr>
              <a:buFont typeface="Symbol" charset="2"/>
              <a:buNone/>
            </a:pPr>
            <a:endParaRPr lang="en-US" sz="2000" dirty="0">
              <a:latin typeface="New Century Schlbk" charset="0"/>
            </a:endParaRPr>
          </a:p>
        </p:txBody>
      </p:sp>
      <p:sp>
        <p:nvSpPr>
          <p:cNvPr id="35846" name="Text Box 6"/>
          <p:cNvSpPr txBox="1">
            <a:spLocks noChangeArrowheads="1"/>
          </p:cNvSpPr>
          <p:nvPr/>
        </p:nvSpPr>
        <p:spPr bwMode="auto">
          <a:xfrm>
            <a:off x="228600" y="1143000"/>
            <a:ext cx="8763000" cy="396875"/>
          </a:xfrm>
          <a:prstGeom prst="rect">
            <a:avLst/>
          </a:prstGeom>
          <a:noFill/>
          <a:ln w="9525">
            <a:noFill/>
            <a:miter lim="800000"/>
            <a:headEnd/>
            <a:tailEnd/>
          </a:ln>
        </p:spPr>
        <p:txBody>
          <a:bodyPr>
            <a:prstTxWarp prst="textNoShape">
              <a:avLst/>
            </a:prstTxWarp>
            <a:spAutoFit/>
          </a:bodyPr>
          <a:lstStyle/>
          <a:p>
            <a:pPr>
              <a:spcBef>
                <a:spcPts val="1200"/>
              </a:spcBef>
              <a:buClrTx/>
              <a:buFontTx/>
              <a:buNone/>
            </a:pPr>
            <a:endParaRPr lang="en-US" sz="2000" dirty="0">
              <a:latin typeface="New Century Schlbk" charset="0"/>
            </a:endParaRPr>
          </a:p>
        </p:txBody>
      </p:sp>
      <p:sp>
        <p:nvSpPr>
          <p:cNvPr id="35847" name="Rectangle 7"/>
          <p:cNvSpPr>
            <a:spLocks noChangeArrowheads="1"/>
          </p:cNvSpPr>
          <p:nvPr/>
        </p:nvSpPr>
        <p:spPr bwMode="auto">
          <a:xfrm>
            <a:off x="0" y="0"/>
            <a:ext cx="9144000" cy="6858000"/>
          </a:xfrm>
          <a:prstGeom prst="rect">
            <a:avLst/>
          </a:prstGeom>
          <a:noFill/>
          <a:ln w="9525">
            <a:noFill/>
            <a:miter lim="800000"/>
            <a:headEnd/>
            <a:tailEnd/>
          </a:ln>
        </p:spPr>
        <p:txBody>
          <a:bodyPr wrap="none" anchor="ctr">
            <a:prstTxWarp prst="textNoShape">
              <a:avLst/>
            </a:prstTxWarp>
          </a:bodyPr>
          <a:lstStyle/>
          <a:p>
            <a:endParaRPr lang="en-US" dirty="0"/>
          </a:p>
        </p:txBody>
      </p:sp>
      <p:pic>
        <p:nvPicPr>
          <p:cNvPr id="35848" name="Picture 8" descr="movies:Animation_FixedTarget.mpg">
            <a:hlinkClick r:id="" action="ppaction://media"/>
          </p:cNvPr>
          <p:cNvPicPr/>
          <p:nvPr>
            <a:videoFile r:link="rId1"/>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84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5848"/>
                                        </p:tgtEl>
                                      </p:cBhvr>
                                    </p:cmd>
                                  </p:childTnLst>
                                </p:cTn>
                              </p:par>
                            </p:childTnLst>
                          </p:cTn>
                        </p:par>
                      </p:childTnLst>
                    </p:cTn>
                  </p:par>
                </p:childTnLst>
              </p:cTn>
              <p:nextCondLst>
                <p:cond evt="onClick" delay="0">
                  <p:tgtEl>
                    <p:spTgt spid="35848"/>
                  </p:tgtEl>
                </p:cond>
              </p:nextCondLst>
            </p:seq>
            <p:video>
              <p:cMediaNode>
                <p:cTn id="7" fill="hold" display="0">
                  <p:stCondLst>
                    <p:cond delay="indefinite"/>
                  </p:stCondLst>
                  <p:endCondLst>
                    <p:cond evt="onNext" delay="0">
                      <p:tgtEl>
                        <p:sldTgt/>
                      </p:tgtEl>
                    </p:cond>
                    <p:cond evt="onPrev" delay="0">
                      <p:tgtEl>
                        <p:sldTgt/>
                      </p:tgtEl>
                    </p:cond>
                  </p:endCondLst>
                </p:cTn>
                <p:tgtEl>
                  <p:spTgt spid="35848"/>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descr="events_study"/>
          <p:cNvPicPr>
            <a:picLocks noChangeAspect="1" noChangeArrowheads="1"/>
          </p:cNvPicPr>
          <p:nvPr/>
        </p:nvPicPr>
        <p:blipFill>
          <a:blip r:embed="rId3"/>
          <a:srcRect/>
          <a:stretch>
            <a:fillRect/>
          </a:stretch>
        </p:blipFill>
        <p:spPr bwMode="auto">
          <a:xfrm>
            <a:off x="1143000" y="19050"/>
            <a:ext cx="4519613" cy="6838950"/>
          </a:xfrm>
          <a:prstGeom prst="rect">
            <a:avLst/>
          </a:prstGeom>
          <a:noFill/>
        </p:spPr>
      </p:pic>
      <p:sp>
        <p:nvSpPr>
          <p:cNvPr id="305155" name="Rectangle 3"/>
          <p:cNvSpPr>
            <a:spLocks noChangeArrowheads="1"/>
          </p:cNvSpPr>
          <p:nvPr/>
        </p:nvSpPr>
        <p:spPr bwMode="auto">
          <a:xfrm>
            <a:off x="5791200" y="2569687"/>
            <a:ext cx="3352800" cy="1477328"/>
          </a:xfrm>
          <a:prstGeom prst="rect">
            <a:avLst/>
          </a:prstGeom>
          <a:noFill/>
          <a:ln w="9525">
            <a:noFill/>
            <a:miter lim="800000"/>
            <a:headEnd/>
            <a:tailEnd/>
          </a:ln>
          <a:effectLst/>
        </p:spPr>
        <p:txBody>
          <a:bodyPr wrap="square" anchor="ctr">
            <a:prstTxWarp prst="textNoShape">
              <a:avLst/>
            </a:prstTxWarp>
            <a:spAutoFit/>
          </a:bodyPr>
          <a:lstStyle/>
          <a:p>
            <a:pPr algn="l">
              <a:spcAft>
                <a:spcPts val="1200"/>
              </a:spcAft>
              <a:buNone/>
            </a:pPr>
            <a:r>
              <a:rPr lang="en-US" sz="1800" dirty="0"/>
              <a:t>Before electronic data analysis,</a:t>
            </a:r>
            <a:r>
              <a:rPr lang="en-US" sz="1800" dirty="0" smtClean="0"/>
              <a:t> individuals visually </a:t>
            </a:r>
            <a:r>
              <a:rPr lang="en-US" sz="1800" dirty="0"/>
              <a:t>examined photographs of Bubble Chamber particle interactions.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tunel"/>
          <p:cNvPicPr>
            <a:picLocks noChangeAspect="1" noChangeArrowheads="1"/>
          </p:cNvPicPr>
          <p:nvPr/>
        </p:nvPicPr>
        <p:blipFill>
          <a:blip r:embed="rId3"/>
          <a:srcRect/>
          <a:stretch>
            <a:fillRect/>
          </a:stretch>
        </p:blipFill>
        <p:spPr bwMode="auto">
          <a:xfrm>
            <a:off x="219075" y="0"/>
            <a:ext cx="8705850" cy="6858000"/>
          </a:xfrm>
          <a:prstGeom prst="rect">
            <a:avLst/>
          </a:prstGeom>
          <a:noFill/>
        </p:spPr>
      </p:pic>
      <p:sp>
        <p:nvSpPr>
          <p:cNvPr id="286723" name="Rectangle 3"/>
          <p:cNvSpPr>
            <a:spLocks noChangeArrowheads="1"/>
          </p:cNvSpPr>
          <p:nvPr/>
        </p:nvSpPr>
        <p:spPr bwMode="auto">
          <a:xfrm>
            <a:off x="2889250" y="6248400"/>
            <a:ext cx="3270250" cy="457200"/>
          </a:xfrm>
          <a:prstGeom prst="rect">
            <a:avLst/>
          </a:prstGeom>
          <a:noFill/>
          <a:ln w="9525">
            <a:noFill/>
            <a:miter lim="800000"/>
            <a:headEnd/>
            <a:tailEnd/>
          </a:ln>
          <a:effectLst/>
        </p:spPr>
        <p:txBody>
          <a:bodyPr wrap="none" anchor="ctr">
            <a:prstTxWarp prst="textNoShape">
              <a:avLst/>
            </a:prstTxWarp>
            <a:spAutoFit/>
          </a:bodyPr>
          <a:lstStyle/>
          <a:p>
            <a:r>
              <a:rPr lang="en-US" dirty="0"/>
              <a:t>Energy Doubler/Saver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endParaRPr lang="en-US" dirty="0">
              <a:latin typeface="New Century Schlbk" charset="0"/>
            </a:endParaRPr>
          </a:p>
        </p:txBody>
      </p:sp>
      <p:sp>
        <p:nvSpPr>
          <p:cNvPr id="90115" name="Text Box 3"/>
          <p:cNvSpPr txBox="1">
            <a:spLocks noChangeArrowheads="1"/>
          </p:cNvSpPr>
          <p:nvPr/>
        </p:nvSpPr>
        <p:spPr bwMode="auto">
          <a:xfrm>
            <a:off x="1828800" y="1524000"/>
            <a:ext cx="5638800" cy="366713"/>
          </a:xfrm>
          <a:prstGeom prst="rect">
            <a:avLst/>
          </a:prstGeom>
          <a:noFill/>
          <a:ln w="9525">
            <a:noFill/>
            <a:miter lim="800000"/>
            <a:headEnd/>
            <a:tailEnd/>
          </a:ln>
        </p:spPr>
        <p:txBody>
          <a:bodyPr>
            <a:prstTxWarp prst="textNoShape">
              <a:avLst/>
            </a:prstTxWarp>
            <a:spAutoFit/>
          </a:bodyPr>
          <a:lstStyle/>
          <a:p>
            <a:endParaRPr lang="en-US" sz="1800" dirty="0">
              <a:latin typeface="Times New Roman" charset="0"/>
            </a:endParaRPr>
          </a:p>
        </p:txBody>
      </p:sp>
      <p:sp>
        <p:nvSpPr>
          <p:cNvPr id="90116" name="Text Box 4"/>
          <p:cNvSpPr txBox="1">
            <a:spLocks noChangeArrowheads="1"/>
          </p:cNvSpPr>
          <p:nvPr/>
        </p:nvSpPr>
        <p:spPr bwMode="auto">
          <a:xfrm>
            <a:off x="3641725" y="1866900"/>
            <a:ext cx="288925" cy="366713"/>
          </a:xfrm>
          <a:prstGeom prst="rect">
            <a:avLst/>
          </a:prstGeom>
          <a:noFill/>
          <a:ln w="9525">
            <a:noFill/>
            <a:miter lim="800000"/>
            <a:headEnd/>
            <a:tailEnd/>
          </a:ln>
        </p:spPr>
        <p:txBody>
          <a:bodyPr wrap="none">
            <a:prstTxWarp prst="textNoShape">
              <a:avLst/>
            </a:prstTxWarp>
            <a:spAutoFit/>
          </a:bodyPr>
          <a:lstStyle/>
          <a:p>
            <a:endParaRPr lang="en-US" sz="1800" dirty="0">
              <a:latin typeface="Times New Roman" charset="0"/>
            </a:endParaRPr>
          </a:p>
        </p:txBody>
      </p:sp>
      <p:sp>
        <p:nvSpPr>
          <p:cNvPr id="90117" name="Rectangle 5"/>
          <p:cNvSpPr>
            <a:spLocks noChangeArrowheads="1"/>
          </p:cNvSpPr>
          <p:nvPr/>
        </p:nvSpPr>
        <p:spPr bwMode="auto">
          <a:xfrm>
            <a:off x="1447800" y="1828800"/>
            <a:ext cx="4384675" cy="396875"/>
          </a:xfrm>
          <a:prstGeom prst="rect">
            <a:avLst/>
          </a:prstGeom>
          <a:noFill/>
          <a:ln w="9525">
            <a:noFill/>
            <a:miter lim="800000"/>
            <a:headEnd/>
            <a:tailEnd/>
          </a:ln>
        </p:spPr>
        <p:txBody>
          <a:bodyPr>
            <a:prstTxWarp prst="textNoShape">
              <a:avLst/>
            </a:prstTxWarp>
            <a:spAutoFit/>
          </a:bodyPr>
          <a:lstStyle/>
          <a:p>
            <a:pPr>
              <a:buFont typeface="Symbol" charset="2"/>
              <a:buNone/>
            </a:pPr>
            <a:endParaRPr lang="en-US" sz="2000" dirty="0">
              <a:latin typeface="New Century Schlbk" charset="0"/>
            </a:endParaRPr>
          </a:p>
        </p:txBody>
      </p:sp>
      <p:sp>
        <p:nvSpPr>
          <p:cNvPr id="90118" name="Text Box 6"/>
          <p:cNvSpPr txBox="1">
            <a:spLocks noChangeArrowheads="1"/>
          </p:cNvSpPr>
          <p:nvPr/>
        </p:nvSpPr>
        <p:spPr bwMode="auto">
          <a:xfrm>
            <a:off x="228600" y="1143000"/>
            <a:ext cx="8763000" cy="396875"/>
          </a:xfrm>
          <a:prstGeom prst="rect">
            <a:avLst/>
          </a:prstGeom>
          <a:noFill/>
          <a:ln w="9525">
            <a:noFill/>
            <a:miter lim="800000"/>
            <a:headEnd/>
            <a:tailEnd/>
          </a:ln>
        </p:spPr>
        <p:txBody>
          <a:bodyPr>
            <a:prstTxWarp prst="textNoShape">
              <a:avLst/>
            </a:prstTxWarp>
            <a:spAutoFit/>
          </a:bodyPr>
          <a:lstStyle/>
          <a:p>
            <a:pPr>
              <a:spcBef>
                <a:spcPts val="1200"/>
              </a:spcBef>
              <a:buClrTx/>
              <a:buFontTx/>
              <a:buNone/>
            </a:pPr>
            <a:endParaRPr lang="en-US" sz="2000" dirty="0">
              <a:latin typeface="New Century Schlbk" charset="0"/>
            </a:endParaRPr>
          </a:p>
        </p:txBody>
      </p:sp>
      <p:sp>
        <p:nvSpPr>
          <p:cNvPr id="90119" name="Rectangle 7"/>
          <p:cNvSpPr>
            <a:spLocks noChangeArrowheads="1"/>
          </p:cNvSpPr>
          <p:nvPr/>
        </p:nvSpPr>
        <p:spPr bwMode="auto">
          <a:xfrm>
            <a:off x="0" y="0"/>
            <a:ext cx="9144000" cy="6858000"/>
          </a:xfrm>
          <a:prstGeom prst="rect">
            <a:avLst/>
          </a:prstGeom>
          <a:noFill/>
          <a:ln w="9525">
            <a:noFill/>
            <a:miter lim="800000"/>
            <a:headEnd/>
            <a:tailEnd/>
          </a:ln>
        </p:spPr>
        <p:txBody>
          <a:bodyPr wrap="none" anchor="ctr">
            <a:prstTxWarp prst="textNoShape">
              <a:avLst/>
            </a:prstTxWarp>
          </a:bodyPr>
          <a:lstStyle/>
          <a:p>
            <a:endParaRPr lang="en-US" dirty="0"/>
          </a:p>
        </p:txBody>
      </p:sp>
      <p:pic>
        <p:nvPicPr>
          <p:cNvPr id="90120" name="Picture 8" descr="movies:Animation_CollidingBeam.mpg">
            <a:hlinkClick r:id="" action="ppaction://media"/>
          </p:cNvPr>
          <p:cNvPicPr/>
          <p:nvPr>
            <a:videoFile r:link="rId1"/>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01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0120"/>
                                        </p:tgtEl>
                                      </p:cBhvr>
                                    </p:cmd>
                                  </p:childTnLst>
                                </p:cTn>
                              </p:par>
                            </p:childTnLst>
                          </p:cTn>
                        </p:par>
                      </p:childTnLst>
                    </p:cTn>
                  </p:par>
                </p:childTnLst>
              </p:cTn>
              <p:nextCondLst>
                <p:cond evt="onClick" delay="0">
                  <p:tgtEl>
                    <p:spTgt spid="90120"/>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90120"/>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2" descr="collider_dedication101085ed"/>
          <p:cNvPicPr>
            <a:picLocks noChangeAspect="1" noChangeArrowheads="1"/>
          </p:cNvPicPr>
          <p:nvPr/>
        </p:nvPicPr>
        <p:blipFill>
          <a:blip r:embed="rId3"/>
          <a:srcRect/>
          <a:stretch>
            <a:fillRect/>
          </a:stretch>
        </p:blipFill>
        <p:spPr bwMode="auto">
          <a:xfrm>
            <a:off x="3657600" y="2838450"/>
            <a:ext cx="5410200" cy="3962400"/>
          </a:xfrm>
          <a:prstGeom prst="rect">
            <a:avLst/>
          </a:prstGeom>
          <a:noFill/>
        </p:spPr>
      </p:pic>
      <p:sp>
        <p:nvSpPr>
          <p:cNvPr id="441347" name="Text Box 3"/>
          <p:cNvSpPr txBox="1">
            <a:spLocks noChangeArrowheads="1"/>
          </p:cNvSpPr>
          <p:nvPr/>
        </p:nvSpPr>
        <p:spPr bwMode="auto">
          <a:xfrm>
            <a:off x="5791200" y="838200"/>
            <a:ext cx="2895600" cy="830997"/>
          </a:xfrm>
          <a:prstGeom prst="rect">
            <a:avLst/>
          </a:prstGeom>
          <a:noFill/>
          <a:ln w="9525">
            <a:noFill/>
            <a:miter lim="800000"/>
            <a:headEnd/>
            <a:tailEnd/>
          </a:ln>
          <a:effectLst/>
        </p:spPr>
        <p:txBody>
          <a:bodyPr>
            <a:prstTxWarp prst="textNoShape">
              <a:avLst/>
            </a:prstTxWarp>
            <a:spAutoFit/>
          </a:bodyPr>
          <a:lstStyle/>
          <a:p>
            <a:pPr algn="l">
              <a:spcBef>
                <a:spcPct val="50000"/>
              </a:spcBef>
              <a:buNone/>
            </a:pPr>
            <a:r>
              <a:rPr lang="en-US" dirty="0"/>
              <a:t>First Collisions October 13, 1985</a:t>
            </a:r>
            <a:endParaRPr lang="ru-RU" dirty="0"/>
          </a:p>
        </p:txBody>
      </p:sp>
      <p:sp>
        <p:nvSpPr>
          <p:cNvPr id="441348" name="Line 4"/>
          <p:cNvSpPr>
            <a:spLocks noChangeShapeType="1"/>
          </p:cNvSpPr>
          <p:nvPr/>
        </p:nvSpPr>
        <p:spPr bwMode="auto">
          <a:xfrm flipH="1">
            <a:off x="5334000" y="1219200"/>
            <a:ext cx="457200" cy="0"/>
          </a:xfrm>
          <a:prstGeom prst="line">
            <a:avLst/>
          </a:prstGeom>
          <a:noFill/>
          <a:ln w="38100">
            <a:solidFill>
              <a:schemeClr val="tx1"/>
            </a:solidFill>
            <a:round/>
            <a:headEnd/>
            <a:tailEnd type="triangle" w="med" len="med"/>
          </a:ln>
          <a:effectLst/>
        </p:spPr>
        <p:txBody>
          <a:bodyPr>
            <a:prstTxWarp prst="textNoShape">
              <a:avLst/>
            </a:prstTxWarp>
          </a:bodyPr>
          <a:lstStyle/>
          <a:p>
            <a:endParaRPr lang="en-US" dirty="0"/>
          </a:p>
        </p:txBody>
      </p:sp>
      <p:sp>
        <p:nvSpPr>
          <p:cNvPr id="441349" name="Text Box 5"/>
          <p:cNvSpPr txBox="1">
            <a:spLocks noChangeArrowheads="1"/>
          </p:cNvSpPr>
          <p:nvPr/>
        </p:nvSpPr>
        <p:spPr bwMode="auto">
          <a:xfrm>
            <a:off x="457200" y="4648200"/>
            <a:ext cx="2895600" cy="1200328"/>
          </a:xfrm>
          <a:prstGeom prst="rect">
            <a:avLst/>
          </a:prstGeom>
          <a:noFill/>
          <a:ln w="9525">
            <a:noFill/>
            <a:miter lim="800000"/>
            <a:headEnd/>
            <a:tailEnd/>
          </a:ln>
          <a:effectLst/>
        </p:spPr>
        <p:txBody>
          <a:bodyPr>
            <a:prstTxWarp prst="textNoShape">
              <a:avLst/>
            </a:prstTxWarp>
            <a:spAutoFit/>
          </a:bodyPr>
          <a:lstStyle/>
          <a:p>
            <a:pPr algn="l">
              <a:spcBef>
                <a:spcPct val="50000"/>
              </a:spcBef>
              <a:buNone/>
            </a:pPr>
            <a:r>
              <a:rPr lang="en-US" dirty="0"/>
              <a:t>Dedication of the Tevatron Collider October 11, 1985</a:t>
            </a:r>
            <a:endParaRPr lang="ru-RU" dirty="0"/>
          </a:p>
        </p:txBody>
      </p:sp>
      <p:sp>
        <p:nvSpPr>
          <p:cNvPr id="441350" name="Line 6"/>
          <p:cNvSpPr>
            <a:spLocks noChangeShapeType="1"/>
          </p:cNvSpPr>
          <p:nvPr/>
        </p:nvSpPr>
        <p:spPr bwMode="auto">
          <a:xfrm flipH="1">
            <a:off x="3048000" y="5410200"/>
            <a:ext cx="457200" cy="0"/>
          </a:xfrm>
          <a:prstGeom prst="line">
            <a:avLst/>
          </a:prstGeom>
          <a:noFill/>
          <a:ln w="38100">
            <a:solidFill>
              <a:schemeClr val="tx1"/>
            </a:solidFill>
            <a:round/>
            <a:headEnd type="triangle" w="med" len="med"/>
            <a:tailEnd/>
          </a:ln>
          <a:effectLst/>
        </p:spPr>
        <p:txBody>
          <a:bodyPr>
            <a:prstTxWarp prst="textNoShape">
              <a:avLst/>
            </a:prstTxWarp>
          </a:bodyPr>
          <a:lstStyle/>
          <a:p>
            <a:endParaRPr lang="en-US" dirty="0"/>
          </a:p>
        </p:txBody>
      </p:sp>
      <p:pic>
        <p:nvPicPr>
          <p:cNvPr id="441351" name="Picture 7" descr="Event15"/>
          <p:cNvPicPr>
            <a:picLocks noChangeAspect="1" noChangeArrowheads="1"/>
          </p:cNvPicPr>
          <p:nvPr/>
        </p:nvPicPr>
        <p:blipFill>
          <a:blip r:embed="rId4"/>
          <a:srcRect/>
          <a:stretch>
            <a:fillRect/>
          </a:stretch>
        </p:blipFill>
        <p:spPr bwMode="auto">
          <a:xfrm>
            <a:off x="63500" y="112713"/>
            <a:ext cx="5181600" cy="340201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11_Young-Kee_Aerial_11"/>
          <p:cNvPicPr>
            <a:picLocks noChangeAspect="1" noChangeArrowheads="1"/>
          </p:cNvPicPr>
          <p:nvPr/>
        </p:nvPicPr>
        <p:blipFill>
          <a:blip r:embed="rId3"/>
          <a:srcRect/>
          <a:stretch>
            <a:fillRect/>
          </a:stretch>
        </p:blipFill>
        <p:spPr bwMode="auto">
          <a:xfrm>
            <a:off x="-17463" y="-12700"/>
            <a:ext cx="9180513" cy="6884988"/>
          </a:xfrm>
          <a:prstGeom prst="rect">
            <a:avLst/>
          </a:prstGeom>
          <a:noFill/>
          <a:ln w="9525">
            <a:noFill/>
            <a:miter lim="800000"/>
            <a:headEnd/>
            <a:tailEnd/>
          </a:ln>
        </p:spPr>
      </p:pic>
      <p:pic>
        <p:nvPicPr>
          <p:cNvPr id="1065987" name="Picture 3" descr="12_Young-Kee_Aerial_12"/>
          <p:cNvPicPr>
            <a:picLocks noChangeAspect="1" noChangeArrowheads="1"/>
          </p:cNvPicPr>
          <p:nvPr/>
        </p:nvPicPr>
        <p:blipFill>
          <a:blip r:embed="rId4"/>
          <a:srcRect/>
          <a:stretch>
            <a:fillRect/>
          </a:stretch>
        </p:blipFill>
        <p:spPr bwMode="auto">
          <a:xfrm>
            <a:off x="-17463" y="-12700"/>
            <a:ext cx="9180513" cy="6884988"/>
          </a:xfrm>
          <a:prstGeom prst="rect">
            <a:avLst/>
          </a:prstGeom>
          <a:noFill/>
          <a:ln w="9525">
            <a:noFill/>
            <a:miter lim="800000"/>
            <a:headEnd/>
            <a:tailEnd/>
          </a:ln>
        </p:spPr>
      </p:pic>
      <p:pic>
        <p:nvPicPr>
          <p:cNvPr id="1065988" name="Picture 4" descr="13_Young-Kee_Aerial_13"/>
          <p:cNvPicPr>
            <a:picLocks noChangeAspect="1" noChangeArrowheads="1"/>
          </p:cNvPicPr>
          <p:nvPr/>
        </p:nvPicPr>
        <p:blipFill>
          <a:blip r:embed="rId5"/>
          <a:srcRect/>
          <a:stretch>
            <a:fillRect/>
          </a:stretch>
        </p:blipFill>
        <p:spPr bwMode="auto">
          <a:xfrm>
            <a:off x="-17463" y="-12700"/>
            <a:ext cx="9180513" cy="6884988"/>
          </a:xfrm>
          <a:prstGeom prst="rect">
            <a:avLst/>
          </a:prstGeom>
          <a:noFill/>
          <a:ln w="9525">
            <a:noFill/>
            <a:miter lim="800000"/>
            <a:headEnd/>
            <a:tailEnd/>
          </a:ln>
        </p:spPr>
      </p:pic>
      <p:sp>
        <p:nvSpPr>
          <p:cNvPr id="47110" name="Text Box 17"/>
          <p:cNvSpPr txBox="1">
            <a:spLocks noChangeArrowheads="1"/>
          </p:cNvSpPr>
          <p:nvPr/>
        </p:nvSpPr>
        <p:spPr bwMode="auto">
          <a:xfrm>
            <a:off x="0" y="609600"/>
            <a:ext cx="5486400" cy="707886"/>
          </a:xfrm>
          <a:prstGeom prst="rect">
            <a:avLst/>
          </a:prstGeom>
          <a:noFill/>
          <a:ln w="9525">
            <a:noFill/>
            <a:miter lim="800000"/>
            <a:headEnd/>
            <a:tailEnd/>
          </a:ln>
        </p:spPr>
        <p:txBody>
          <a:bodyPr wrap="square">
            <a:prstTxWarp prst="textNoShape">
              <a:avLst/>
            </a:prstTxWarp>
            <a:spAutoFit/>
          </a:bodyPr>
          <a:lstStyle/>
          <a:p>
            <a:pPr algn="ctr">
              <a:buNone/>
            </a:pPr>
            <a:r>
              <a:rPr lang="en-US" sz="2000" dirty="0" smtClean="0">
                <a:sym typeface="Wingdings" charset="2"/>
              </a:rPr>
              <a:t>We make </a:t>
            </a:r>
            <a:r>
              <a:rPr lang="en-US" sz="2000" dirty="0">
                <a:sym typeface="Wingdings" charset="2"/>
              </a:rPr>
              <a:t>high energy particle</a:t>
            </a:r>
            <a:r>
              <a:rPr lang="en-US" sz="2000" dirty="0" smtClean="0">
                <a:sym typeface="Wingdings" charset="2"/>
              </a:rPr>
              <a:t> interactions</a:t>
            </a:r>
            <a:br>
              <a:rPr lang="en-US" sz="2000" dirty="0" smtClean="0">
                <a:sym typeface="Wingdings" charset="2"/>
              </a:rPr>
            </a:br>
            <a:r>
              <a:rPr lang="en-US" sz="2000" dirty="0" smtClean="0">
                <a:sym typeface="Wingdings" charset="2"/>
              </a:rPr>
              <a:t> by colliding </a:t>
            </a:r>
            <a:r>
              <a:rPr lang="en-US" sz="2000" dirty="0">
                <a:sym typeface="Wingdings" charset="2"/>
              </a:rPr>
              <a:t>two beams heads on</a:t>
            </a:r>
            <a:endParaRPr lang="en-US" sz="2000" dirty="0"/>
          </a:p>
        </p:txBody>
      </p:sp>
      <p:sp>
        <p:nvSpPr>
          <p:cNvPr id="47111" name="Text Box 18"/>
          <p:cNvSpPr txBox="1">
            <a:spLocks noChangeArrowheads="1"/>
          </p:cNvSpPr>
          <p:nvPr/>
        </p:nvSpPr>
        <p:spPr bwMode="auto">
          <a:xfrm>
            <a:off x="0" y="0"/>
            <a:ext cx="9258300" cy="519113"/>
          </a:xfrm>
          <a:prstGeom prst="rect">
            <a:avLst/>
          </a:prstGeom>
          <a:noFill/>
          <a:ln w="9525">
            <a:noFill/>
            <a:miter lim="800000"/>
            <a:headEnd/>
            <a:tailEnd/>
          </a:ln>
        </p:spPr>
        <p:txBody>
          <a:bodyPr>
            <a:prstTxWarp prst="textNoShape">
              <a:avLst/>
            </a:prstTxWarp>
            <a:spAutoFit/>
          </a:bodyPr>
          <a:lstStyle/>
          <a:p>
            <a:pPr algn="ctr">
              <a:buNone/>
            </a:pPr>
            <a:r>
              <a:rPr lang="en-US" sz="2800" dirty="0">
                <a:solidFill>
                  <a:srgbClr val="FF6600"/>
                </a:solidFill>
              </a:rPr>
              <a:t>Accelerators – powerful tools for particle physics</a:t>
            </a:r>
          </a:p>
        </p:txBody>
      </p:sp>
      <p:sp>
        <p:nvSpPr>
          <p:cNvPr id="47112" name="Line 19"/>
          <p:cNvSpPr>
            <a:spLocks noChangeShapeType="1"/>
          </p:cNvSpPr>
          <p:nvPr/>
        </p:nvSpPr>
        <p:spPr bwMode="auto">
          <a:xfrm>
            <a:off x="3390900" y="2819400"/>
            <a:ext cx="5238750" cy="304800"/>
          </a:xfrm>
          <a:prstGeom prst="line">
            <a:avLst/>
          </a:prstGeom>
          <a:noFill/>
          <a:ln w="38100">
            <a:solidFill>
              <a:srgbClr val="FFFF00"/>
            </a:solidFill>
            <a:round/>
            <a:headEnd type="stealth" w="med" len="med"/>
            <a:tailEnd type="stealth" w="med" len="med"/>
          </a:ln>
        </p:spPr>
        <p:txBody>
          <a:bodyPr>
            <a:prstTxWarp prst="textNoShape">
              <a:avLst/>
            </a:prstTxWarp>
          </a:bodyPr>
          <a:lstStyle/>
          <a:p>
            <a:pPr>
              <a:buNone/>
            </a:pPr>
            <a:endParaRPr lang="en-US" dirty="0"/>
          </a:p>
        </p:txBody>
      </p:sp>
      <p:sp>
        <p:nvSpPr>
          <p:cNvPr id="47113" name="Text Box 20"/>
          <p:cNvSpPr txBox="1">
            <a:spLocks noChangeArrowheads="1"/>
          </p:cNvSpPr>
          <p:nvPr/>
        </p:nvSpPr>
        <p:spPr bwMode="auto">
          <a:xfrm>
            <a:off x="5546725" y="2535238"/>
            <a:ext cx="931866" cy="461665"/>
          </a:xfrm>
          <a:prstGeom prst="rect">
            <a:avLst/>
          </a:prstGeom>
          <a:noFill/>
          <a:ln w="9525">
            <a:noFill/>
            <a:miter lim="800000"/>
            <a:headEnd/>
            <a:tailEnd/>
          </a:ln>
        </p:spPr>
        <p:txBody>
          <a:bodyPr wrap="none">
            <a:prstTxWarp prst="textNoShape">
              <a:avLst/>
            </a:prstTxWarp>
            <a:spAutoFit/>
          </a:bodyPr>
          <a:lstStyle/>
          <a:p>
            <a:pPr>
              <a:buNone/>
            </a:pPr>
            <a:r>
              <a:rPr lang="en-US" b="1" dirty="0">
                <a:solidFill>
                  <a:srgbClr val="FFFF00"/>
                </a:solidFill>
              </a:rPr>
              <a:t>2 km</a:t>
            </a:r>
          </a:p>
        </p:txBody>
      </p:sp>
      <p:grpSp>
        <p:nvGrpSpPr>
          <p:cNvPr id="2" name="Group 39"/>
          <p:cNvGrpSpPr>
            <a:grpSpLocks/>
          </p:cNvGrpSpPr>
          <p:nvPr/>
        </p:nvGrpSpPr>
        <p:grpSpPr bwMode="auto">
          <a:xfrm>
            <a:off x="285750" y="457200"/>
            <a:ext cx="8858250" cy="5665788"/>
            <a:chOff x="180" y="288"/>
            <a:chExt cx="5580" cy="3569"/>
          </a:xfrm>
        </p:grpSpPr>
        <p:pic>
          <p:nvPicPr>
            <p:cNvPr id="47117" name="Picture 22" descr="tevatron2"/>
            <p:cNvPicPr>
              <a:picLocks noChangeAspect="1" noChangeArrowheads="1"/>
            </p:cNvPicPr>
            <p:nvPr/>
          </p:nvPicPr>
          <p:blipFill>
            <a:blip r:embed="rId6"/>
            <a:srcRect/>
            <a:stretch>
              <a:fillRect/>
            </a:stretch>
          </p:blipFill>
          <p:spPr bwMode="auto">
            <a:xfrm>
              <a:off x="2652" y="2821"/>
              <a:ext cx="1382" cy="1036"/>
            </a:xfrm>
            <a:prstGeom prst="rect">
              <a:avLst/>
            </a:prstGeom>
            <a:noFill/>
            <a:ln w="19050">
              <a:solidFill>
                <a:schemeClr val="bg1"/>
              </a:solidFill>
              <a:miter lim="800000"/>
              <a:headEnd/>
              <a:tailEnd/>
            </a:ln>
          </p:spPr>
        </p:pic>
        <p:sp>
          <p:nvSpPr>
            <p:cNvPr id="47118" name="Line 23"/>
            <p:cNvSpPr>
              <a:spLocks noChangeShapeType="1"/>
            </p:cNvSpPr>
            <p:nvPr/>
          </p:nvSpPr>
          <p:spPr bwMode="auto">
            <a:xfrm flipV="1">
              <a:off x="3396" y="2268"/>
              <a:ext cx="252" cy="576"/>
            </a:xfrm>
            <a:prstGeom prst="line">
              <a:avLst/>
            </a:prstGeom>
            <a:noFill/>
            <a:ln w="28575">
              <a:solidFill>
                <a:schemeClr val="bg1"/>
              </a:solidFill>
              <a:round/>
              <a:headEnd/>
              <a:tailEnd type="triangle" w="med" len="med"/>
            </a:ln>
          </p:spPr>
          <p:txBody>
            <a:bodyPr>
              <a:prstTxWarp prst="textNoShape">
                <a:avLst/>
              </a:prstTxWarp>
            </a:bodyPr>
            <a:lstStyle/>
            <a:p>
              <a:pPr>
                <a:buNone/>
              </a:pPr>
              <a:endParaRPr lang="en-US" dirty="0"/>
            </a:p>
          </p:txBody>
        </p:sp>
        <p:sp>
          <p:nvSpPr>
            <p:cNvPr id="47119" name="Line 26"/>
            <p:cNvSpPr>
              <a:spLocks noChangeShapeType="1"/>
            </p:cNvSpPr>
            <p:nvPr/>
          </p:nvSpPr>
          <p:spPr bwMode="auto">
            <a:xfrm flipV="1">
              <a:off x="1860" y="1692"/>
              <a:ext cx="120" cy="312"/>
            </a:xfrm>
            <a:prstGeom prst="line">
              <a:avLst/>
            </a:prstGeom>
            <a:noFill/>
            <a:ln w="28575">
              <a:solidFill>
                <a:schemeClr val="bg1"/>
              </a:solidFill>
              <a:round/>
              <a:headEnd/>
              <a:tailEnd type="triangle" w="med" len="med"/>
            </a:ln>
          </p:spPr>
          <p:txBody>
            <a:bodyPr>
              <a:prstTxWarp prst="textNoShape">
                <a:avLst/>
              </a:prstTxWarp>
            </a:bodyPr>
            <a:lstStyle/>
            <a:p>
              <a:pPr>
                <a:buNone/>
              </a:pPr>
              <a:endParaRPr lang="en-US" dirty="0"/>
            </a:p>
          </p:txBody>
        </p:sp>
        <p:pic>
          <p:nvPicPr>
            <p:cNvPr id="47120" name="Picture 28" descr="dcp_0723"/>
            <p:cNvPicPr>
              <a:picLocks noChangeAspect="1" noChangeArrowheads="1"/>
            </p:cNvPicPr>
            <p:nvPr/>
          </p:nvPicPr>
          <p:blipFill>
            <a:blip r:embed="rId7"/>
            <a:srcRect/>
            <a:stretch>
              <a:fillRect/>
            </a:stretch>
          </p:blipFill>
          <p:spPr bwMode="auto">
            <a:xfrm>
              <a:off x="3552" y="528"/>
              <a:ext cx="1492" cy="1119"/>
            </a:xfrm>
            <a:prstGeom prst="rect">
              <a:avLst/>
            </a:prstGeom>
            <a:noFill/>
            <a:ln w="19050">
              <a:solidFill>
                <a:schemeClr val="bg1"/>
              </a:solidFill>
              <a:miter lim="800000"/>
              <a:headEnd/>
              <a:tailEnd/>
            </a:ln>
          </p:spPr>
        </p:pic>
        <p:pic>
          <p:nvPicPr>
            <p:cNvPr id="47121" name="Picture 35" descr="DZero in the pit Low Res 2001"/>
            <p:cNvPicPr>
              <a:picLocks noChangeAspect="1" noChangeArrowheads="1"/>
            </p:cNvPicPr>
            <p:nvPr/>
          </p:nvPicPr>
          <p:blipFill>
            <a:blip r:embed="rId8"/>
            <a:srcRect/>
            <a:stretch>
              <a:fillRect/>
            </a:stretch>
          </p:blipFill>
          <p:spPr bwMode="auto">
            <a:xfrm>
              <a:off x="4219" y="2251"/>
              <a:ext cx="1528" cy="1097"/>
            </a:xfrm>
            <a:prstGeom prst="rect">
              <a:avLst/>
            </a:prstGeom>
            <a:noFill/>
            <a:ln w="9525">
              <a:solidFill>
                <a:schemeClr val="bg1"/>
              </a:solidFill>
              <a:miter lim="800000"/>
              <a:headEnd/>
              <a:tailEnd/>
            </a:ln>
          </p:spPr>
        </p:pic>
        <p:pic>
          <p:nvPicPr>
            <p:cNvPr id="47122" name="Picture 36" descr="FERMILAB-37d"/>
            <p:cNvPicPr>
              <a:picLocks noChangeAspect="1" noChangeArrowheads="1"/>
            </p:cNvPicPr>
            <p:nvPr/>
          </p:nvPicPr>
          <p:blipFill>
            <a:blip r:embed="rId9"/>
            <a:srcRect/>
            <a:stretch>
              <a:fillRect/>
            </a:stretch>
          </p:blipFill>
          <p:spPr bwMode="auto">
            <a:xfrm>
              <a:off x="180" y="1931"/>
              <a:ext cx="1700" cy="1125"/>
            </a:xfrm>
            <a:prstGeom prst="rect">
              <a:avLst/>
            </a:prstGeom>
            <a:noFill/>
            <a:ln w="19050">
              <a:solidFill>
                <a:schemeClr val="bg1"/>
              </a:solidFill>
              <a:miter lim="800000"/>
              <a:headEnd/>
              <a:tailEnd/>
            </a:ln>
          </p:spPr>
        </p:pic>
        <p:sp>
          <p:nvSpPr>
            <p:cNvPr id="47123" name="Text Box 37"/>
            <p:cNvSpPr txBox="1">
              <a:spLocks noChangeArrowheads="1"/>
            </p:cNvSpPr>
            <p:nvPr/>
          </p:nvSpPr>
          <p:spPr bwMode="auto">
            <a:xfrm>
              <a:off x="3945" y="2064"/>
              <a:ext cx="1815" cy="291"/>
            </a:xfrm>
            <a:prstGeom prst="rect">
              <a:avLst/>
            </a:prstGeom>
            <a:noFill/>
            <a:ln w="9525">
              <a:noFill/>
              <a:miter lim="800000"/>
              <a:headEnd/>
              <a:tailEnd/>
            </a:ln>
          </p:spPr>
          <p:txBody>
            <a:bodyPr wrap="none">
              <a:prstTxWarp prst="textNoShape">
                <a:avLst/>
              </a:prstTxWarp>
              <a:spAutoFit/>
            </a:bodyPr>
            <a:lstStyle/>
            <a:p>
              <a:pPr>
                <a:buNone/>
              </a:pPr>
              <a:r>
                <a:rPr lang="en-US" b="1" dirty="0">
                  <a:solidFill>
                    <a:schemeClr val="bg1"/>
                  </a:solidFill>
                </a:rPr>
                <a:t>DZero Experiment</a:t>
              </a:r>
            </a:p>
          </p:txBody>
        </p:sp>
        <p:sp>
          <p:nvSpPr>
            <p:cNvPr id="47124" name="Text Box 38"/>
            <p:cNvSpPr txBox="1">
              <a:spLocks noChangeArrowheads="1"/>
            </p:cNvSpPr>
            <p:nvPr/>
          </p:nvSpPr>
          <p:spPr bwMode="auto">
            <a:xfrm>
              <a:off x="3456" y="288"/>
              <a:ext cx="1638" cy="291"/>
            </a:xfrm>
            <a:prstGeom prst="rect">
              <a:avLst/>
            </a:prstGeom>
            <a:noFill/>
            <a:ln w="9525">
              <a:noFill/>
              <a:miter lim="800000"/>
              <a:headEnd/>
              <a:tailEnd/>
            </a:ln>
          </p:spPr>
          <p:txBody>
            <a:bodyPr wrap="none">
              <a:prstTxWarp prst="textNoShape">
                <a:avLst/>
              </a:prstTxWarp>
              <a:spAutoFit/>
            </a:bodyPr>
            <a:lstStyle/>
            <a:p>
              <a:pPr>
                <a:buNone/>
              </a:pPr>
              <a:r>
                <a:rPr lang="en-US" b="1" dirty="0">
                  <a:solidFill>
                    <a:schemeClr val="bg1"/>
                  </a:solidFill>
                </a:rPr>
                <a:t>CDF Experiment</a:t>
              </a:r>
            </a:p>
          </p:txBody>
        </p:sp>
      </p:grpSp>
    </p:spTree>
    <p:custDataLst>
      <p:tags r:id="rId1"/>
    </p:custDataLst>
  </p:cSld>
  <p:clrMapOvr>
    <a:masterClrMapping/>
  </p:clrMapOvr>
  <p:transition advClick="0" advTm="4071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65987"/>
                                        </p:tgtEl>
                                        <p:attrNameLst>
                                          <p:attrName>style.visibility</p:attrName>
                                        </p:attrNameLst>
                                      </p:cBhvr>
                                      <p:to>
                                        <p:strVal val="visible"/>
                                      </p:to>
                                    </p:set>
                                    <p:animEffect transition="in" filter="fade">
                                      <p:cBhvr>
                                        <p:cTn id="7" dur="2000"/>
                                        <p:tgtEl>
                                          <p:spTgt spid="106598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65988"/>
                                        </p:tgtEl>
                                        <p:attrNameLst>
                                          <p:attrName>style.visibility</p:attrName>
                                        </p:attrNameLst>
                                      </p:cBhvr>
                                      <p:to>
                                        <p:strVal val="visible"/>
                                      </p:to>
                                    </p:set>
                                    <p:animEffect transition="in" filter="fade">
                                      <p:cBhvr>
                                        <p:cTn id="11" dur="1000"/>
                                        <p:tgtEl>
                                          <p:spTgt spid="106598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Rectangle 2"/>
          <p:cNvSpPr>
            <a:spLocks noGrp="1" noChangeArrowheads="1"/>
          </p:cNvSpPr>
          <p:nvPr>
            <p:ph type="title"/>
          </p:nvPr>
        </p:nvSpPr>
        <p:spPr>
          <a:xfrm>
            <a:off x="1752600" y="0"/>
            <a:ext cx="6858000" cy="1143000"/>
          </a:xfrm>
        </p:spPr>
        <p:txBody>
          <a:bodyPr/>
          <a:lstStyle/>
          <a:p>
            <a:pPr algn="ctr" eaLnBrk="1" hangingPunct="1"/>
            <a:r>
              <a:rPr lang="en-US" dirty="0">
                <a:solidFill>
                  <a:srgbClr val="FF6600"/>
                </a:solidFill>
              </a:rPr>
              <a:t>An</a:t>
            </a:r>
            <a:r>
              <a:rPr lang="en-US" dirty="0" smtClean="0">
                <a:solidFill>
                  <a:srgbClr val="FF6600"/>
                </a:solidFill>
              </a:rPr>
              <a:t> Event Picture</a:t>
            </a:r>
            <a:endParaRPr lang="en-US" dirty="0">
              <a:solidFill>
                <a:srgbClr val="FF6600"/>
              </a:solidFill>
            </a:endParaRPr>
          </a:p>
        </p:txBody>
      </p:sp>
      <p:pic>
        <p:nvPicPr>
          <p:cNvPr id="29702" name="Picture 6" descr="E:\CDF Talk\live event.gif"/>
          <p:cNvPicPr>
            <a:picLocks noChangeAspect="1" noChangeArrowheads="1"/>
          </p:cNvPicPr>
          <p:nvPr/>
        </p:nvPicPr>
        <p:blipFill>
          <a:blip r:embed="rId2"/>
          <a:srcRect b="50076"/>
          <a:stretch>
            <a:fillRect/>
          </a:stretch>
        </p:blipFill>
        <p:spPr bwMode="auto">
          <a:xfrm>
            <a:off x="0" y="1600200"/>
            <a:ext cx="9144000" cy="3343275"/>
          </a:xfrm>
          <a:prstGeom prst="rect">
            <a:avLst/>
          </a:prstGeom>
          <a:noFill/>
          <a:ln w="9525">
            <a:noFill/>
            <a:miter lim="800000"/>
            <a:headEnd/>
            <a:tailEnd/>
          </a:ln>
        </p:spPr>
      </p:pic>
      <p:sp>
        <p:nvSpPr>
          <p:cNvPr id="29703" name="Text Box 7"/>
          <p:cNvSpPr txBox="1">
            <a:spLocks noChangeArrowheads="1"/>
          </p:cNvSpPr>
          <p:nvPr/>
        </p:nvSpPr>
        <p:spPr bwMode="auto">
          <a:xfrm>
            <a:off x="0" y="5105400"/>
            <a:ext cx="3107942" cy="904863"/>
          </a:xfrm>
          <a:prstGeom prst="rect">
            <a:avLst/>
          </a:prstGeom>
          <a:noFill/>
          <a:ln w="19050">
            <a:noFill/>
            <a:miter lim="800000"/>
            <a:headEnd/>
            <a:tailEnd/>
          </a:ln>
        </p:spPr>
        <p:txBody>
          <a:bodyPr wrap="none">
            <a:prstTxWarp prst="textNoShape">
              <a:avLst/>
            </a:prstTxWarp>
            <a:spAutoFit/>
          </a:bodyPr>
          <a:lstStyle/>
          <a:p>
            <a:pPr>
              <a:buNone/>
            </a:pPr>
            <a:r>
              <a:rPr lang="en-US" b="1" dirty="0"/>
              <a:t>End view of the</a:t>
            </a:r>
          </a:p>
          <a:p>
            <a:pPr>
              <a:buNone/>
            </a:pPr>
            <a:r>
              <a:rPr lang="en-US" b="1" dirty="0"/>
              <a:t>entire</a:t>
            </a:r>
            <a:r>
              <a:rPr lang="en-US" b="1" dirty="0" smtClean="0"/>
              <a:t> CDF detector</a:t>
            </a:r>
            <a:endParaRPr lang="en-US" b="1" dirty="0"/>
          </a:p>
        </p:txBody>
      </p:sp>
      <p:sp>
        <p:nvSpPr>
          <p:cNvPr id="29704" name="Text Box 8"/>
          <p:cNvSpPr txBox="1">
            <a:spLocks noChangeArrowheads="1"/>
          </p:cNvSpPr>
          <p:nvPr/>
        </p:nvSpPr>
        <p:spPr bwMode="auto">
          <a:xfrm>
            <a:off x="3276600" y="5105400"/>
            <a:ext cx="2806628" cy="904863"/>
          </a:xfrm>
          <a:prstGeom prst="rect">
            <a:avLst/>
          </a:prstGeom>
          <a:noFill/>
          <a:ln w="19050">
            <a:noFill/>
            <a:miter lim="800000"/>
            <a:headEnd/>
            <a:tailEnd/>
          </a:ln>
        </p:spPr>
        <p:txBody>
          <a:bodyPr wrap="none">
            <a:prstTxWarp prst="textNoShape">
              <a:avLst/>
            </a:prstTxWarp>
            <a:spAutoFit/>
          </a:bodyPr>
          <a:lstStyle/>
          <a:p>
            <a:pPr>
              <a:buNone/>
            </a:pPr>
            <a:r>
              <a:rPr lang="en-US" b="1" dirty="0"/>
              <a:t>Close-up showing</a:t>
            </a:r>
          </a:p>
          <a:p>
            <a:pPr>
              <a:buNone/>
            </a:pPr>
            <a:r>
              <a:rPr lang="en-US" b="1" dirty="0"/>
              <a:t>tracks + energy</a:t>
            </a:r>
          </a:p>
        </p:txBody>
      </p:sp>
      <p:sp>
        <p:nvSpPr>
          <p:cNvPr id="29705" name="Text Box 9"/>
          <p:cNvSpPr txBox="1">
            <a:spLocks noChangeArrowheads="1"/>
          </p:cNvSpPr>
          <p:nvPr/>
        </p:nvSpPr>
        <p:spPr bwMode="auto">
          <a:xfrm>
            <a:off x="6122988" y="5029200"/>
            <a:ext cx="3021012" cy="1274195"/>
          </a:xfrm>
          <a:prstGeom prst="rect">
            <a:avLst/>
          </a:prstGeom>
          <a:noFill/>
          <a:ln w="19050">
            <a:noFill/>
            <a:miter lim="800000"/>
            <a:headEnd/>
            <a:tailEnd/>
          </a:ln>
        </p:spPr>
        <p:txBody>
          <a:bodyPr>
            <a:prstTxWarp prst="textNoShape">
              <a:avLst/>
            </a:prstTxWarp>
            <a:spAutoFit/>
          </a:bodyPr>
          <a:lstStyle/>
          <a:p>
            <a:pPr>
              <a:buNone/>
            </a:pPr>
            <a:r>
              <a:rPr lang="en-US" b="1" dirty="0"/>
              <a:t>Close-up showing</a:t>
            </a:r>
          </a:p>
          <a:p>
            <a:pPr>
              <a:buNone/>
            </a:pPr>
            <a:r>
              <a:rPr lang="en-US" b="1" dirty="0"/>
              <a:t>tracks with hits in the</a:t>
            </a:r>
            <a:r>
              <a:rPr lang="en-US" b="1" dirty="0" smtClean="0"/>
              <a:t> silicon system</a:t>
            </a:r>
            <a:endParaRPr lang="en-US" b="1" dirty="0"/>
          </a:p>
        </p:txBody>
      </p:sp>
      <p:sp>
        <p:nvSpPr>
          <p:cNvPr id="29707" name="Text Box 12"/>
          <p:cNvSpPr txBox="1">
            <a:spLocks noChangeArrowheads="1"/>
          </p:cNvSpPr>
          <p:nvPr/>
        </p:nvSpPr>
        <p:spPr bwMode="auto">
          <a:xfrm>
            <a:off x="152400" y="1600200"/>
            <a:ext cx="2002772" cy="461665"/>
          </a:xfrm>
          <a:prstGeom prst="rect">
            <a:avLst/>
          </a:prstGeom>
          <a:noFill/>
          <a:ln w="19050">
            <a:noFill/>
            <a:miter lim="800000"/>
            <a:headEnd/>
            <a:tailEnd/>
          </a:ln>
        </p:spPr>
        <p:txBody>
          <a:bodyPr wrap="none">
            <a:prstTxWarp prst="textNoShape">
              <a:avLst/>
            </a:prstTxWarp>
            <a:spAutoFit/>
          </a:bodyPr>
          <a:lstStyle/>
          <a:p>
            <a:pPr>
              <a:buNone/>
            </a:pPr>
            <a:r>
              <a:rPr lang="en-US" dirty="0">
                <a:solidFill>
                  <a:srgbClr val="FF0000"/>
                </a:solidFill>
              </a:rPr>
              <a:t>Dec 3, 2001</a:t>
            </a:r>
          </a:p>
        </p:txBody>
      </p:sp>
      <p:sp>
        <p:nvSpPr>
          <p:cNvPr id="11" name="TextBox 10"/>
          <p:cNvSpPr txBox="1"/>
          <p:nvPr/>
        </p:nvSpPr>
        <p:spPr>
          <a:xfrm>
            <a:off x="0" y="6550223"/>
            <a:ext cx="2675247" cy="307777"/>
          </a:xfrm>
          <a:prstGeom prst="rect">
            <a:avLst/>
          </a:prstGeom>
          <a:noFill/>
        </p:spPr>
        <p:txBody>
          <a:bodyPr wrap="none" rtlCol="0">
            <a:spAutoFit/>
          </a:bodyPr>
          <a:lstStyle/>
          <a:p>
            <a:pPr>
              <a:buNone/>
            </a:pPr>
            <a:r>
              <a:rPr lang="en-US" sz="1400" i="1" dirty="0" smtClean="0"/>
              <a:t>Courtesy: William </a:t>
            </a:r>
            <a:r>
              <a:rPr lang="en-US" sz="1400" i="1" dirty="0" err="1" smtClean="0"/>
              <a:t>Wester</a:t>
            </a:r>
            <a:r>
              <a:rPr lang="en-US" sz="1400" i="1" dirty="0" smtClean="0"/>
              <a:t>, CDF</a:t>
            </a:r>
            <a:endParaRPr lang="en-US" sz="1400" i="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Footer Placeholder 1"/>
          <p:cNvSpPr>
            <a:spLocks noGrp="1"/>
          </p:cNvSpPr>
          <p:nvPr>
            <p:ph type="ftr" sz="quarter" idx="11"/>
          </p:nvPr>
        </p:nvSpPr>
        <p:spPr>
          <a:xfrm>
            <a:off x="685800" y="6553200"/>
            <a:ext cx="1905000" cy="304800"/>
          </a:xfrm>
          <a:noFill/>
        </p:spPr>
        <p:txBody>
          <a:bodyPr/>
          <a:lstStyle/>
          <a:p>
            <a:pPr algn="l"/>
            <a:r>
              <a:rPr lang="en-US" smtClean="0">
                <a:latin typeface="Arial" pitchFamily="34" charset="0"/>
                <a:ea typeface="ＭＳ Ｐゴシック" charset="-128"/>
              </a:rPr>
              <a:t>HBW      Workshop, Flavor Physics, Nagoya, MAR. 10, 2009</a:t>
            </a:r>
          </a:p>
        </p:txBody>
      </p:sp>
      <p:sp>
        <p:nvSpPr>
          <p:cNvPr id="46084" name="Slide Number Placeholder 2"/>
          <p:cNvSpPr>
            <a:spLocks noGrp="1"/>
          </p:cNvSpPr>
          <p:nvPr>
            <p:ph type="sldNum" sz="quarter" idx="4294967295"/>
          </p:nvPr>
        </p:nvSpPr>
        <p:spPr>
          <a:xfrm>
            <a:off x="3200400" y="6553200"/>
            <a:ext cx="2895600" cy="304800"/>
          </a:xfrm>
          <a:prstGeom prst="rect">
            <a:avLst/>
          </a:prstGeom>
          <a:noFill/>
        </p:spPr>
        <p:txBody>
          <a:bodyPr/>
          <a:lstStyle/>
          <a:p>
            <a:pPr algn="ctr"/>
            <a:fld id="{7093F1B4-504A-405B-A64F-36E93EEFCAE5}" type="slidenum">
              <a:rPr lang="en-US">
                <a:latin typeface="Helvetica" charset="0"/>
              </a:rPr>
              <a:pPr algn="ctr"/>
              <a:t>27</a:t>
            </a:fld>
            <a:endParaRPr lang="en-US">
              <a:latin typeface="Helvetica" charset="0"/>
            </a:endParaRPr>
          </a:p>
        </p:txBody>
      </p:sp>
      <p:graphicFrame>
        <p:nvGraphicFramePr>
          <p:cNvPr id="46082" name="Object 2"/>
          <p:cNvGraphicFramePr>
            <a:graphicFrameLocks noChangeAspect="1"/>
          </p:cNvGraphicFramePr>
          <p:nvPr/>
        </p:nvGraphicFramePr>
        <p:xfrm>
          <a:off x="-152400" y="-990600"/>
          <a:ext cx="9144000" cy="9950450"/>
        </p:xfrm>
        <a:graphic>
          <a:graphicData uri="http://schemas.openxmlformats.org/presentationml/2006/ole">
            <mc:AlternateContent xmlns:mc="http://schemas.openxmlformats.org/markup-compatibility/2006">
              <mc:Choice xmlns:v="urn:schemas-microsoft-com:vml" Requires="v">
                <p:oleObj spid="_x0000_s114691" name="Document" r:id="rId5" imgW="5867400" imgH="6793992" progId="Word.Document.8">
                  <p:embed/>
                </p:oleObj>
              </mc:Choice>
              <mc:Fallback>
                <p:oleObj name="Document" r:id="rId5" imgW="5867400" imgH="6793992" progId="Word.Documen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990600"/>
                        <a:ext cx="9144000" cy="9950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8200" name="Text Box 8"/>
          <p:cNvSpPr txBox="1">
            <a:spLocks noChangeArrowheads="1"/>
          </p:cNvSpPr>
          <p:nvPr/>
        </p:nvSpPr>
        <p:spPr bwMode="auto">
          <a:xfrm>
            <a:off x="201613" y="241300"/>
            <a:ext cx="1779587" cy="701675"/>
          </a:xfrm>
          <a:prstGeom prst="rect">
            <a:avLst/>
          </a:prstGeom>
          <a:noFill/>
          <a:ln w="9525">
            <a:noFill/>
            <a:miter lim="800000"/>
            <a:headEnd/>
            <a:tailEnd/>
          </a:ln>
          <a:effectLst/>
        </p:spPr>
        <p:txBody>
          <a:bodyPr>
            <a:spAutoFit/>
          </a:bodyPr>
          <a:lstStyle/>
          <a:p>
            <a:pPr>
              <a:buNone/>
              <a:defRPr/>
            </a:pPr>
            <a:r>
              <a:rPr lang="en-US" sz="4000" dirty="0">
                <a:effectLst>
                  <a:outerShdw blurRad="38100" dist="38100" dir="2700000" algn="tl">
                    <a:srgbClr val="000000"/>
                  </a:outerShdw>
                </a:effectLst>
                <a:ea typeface="+mn-ea"/>
              </a:rPr>
              <a:t>P5</a:t>
            </a:r>
          </a:p>
        </p:txBody>
      </p:sp>
    </p:spTree>
  </p:cSld>
  <p:clrMapOvr>
    <a:masterClrMapping/>
  </p:clrMapOvr>
  <p:transition advTm="5511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600200" y="609600"/>
            <a:ext cx="7239000" cy="1143000"/>
          </a:xfrm>
        </p:spPr>
        <p:txBody>
          <a:bodyPr/>
          <a:lstStyle/>
          <a:p>
            <a:r>
              <a:rPr lang="en-US" dirty="0">
                <a:solidFill>
                  <a:srgbClr val="FF6600"/>
                </a:solidFill>
                <a:ea typeface="ＭＳ Ｐゴシック" charset="-128"/>
              </a:rPr>
              <a:t>The Energy Frontier: </a:t>
            </a:r>
            <a:r>
              <a:rPr lang="en-US" dirty="0" smtClean="0">
                <a:solidFill>
                  <a:srgbClr val="FF6600"/>
                </a:solidFill>
                <a:ea typeface="ＭＳ Ｐゴシック" charset="-128"/>
              </a:rPr>
              <a:t>LHC and the Tevatron</a:t>
            </a:r>
            <a:endParaRPr lang="en-US" dirty="0">
              <a:solidFill>
                <a:srgbClr val="FF6600"/>
              </a:solidFill>
              <a:ea typeface="ＭＳ Ｐゴシック" charset="-128"/>
            </a:endParaRPr>
          </a:p>
        </p:txBody>
      </p:sp>
      <p:sp>
        <p:nvSpPr>
          <p:cNvPr id="51203" name="Rectangle 3"/>
          <p:cNvSpPr>
            <a:spLocks noGrp="1" noChangeArrowheads="1"/>
          </p:cNvSpPr>
          <p:nvPr>
            <p:ph idx="1"/>
          </p:nvPr>
        </p:nvSpPr>
        <p:spPr>
          <a:xfrm>
            <a:off x="1600200" y="1981200"/>
            <a:ext cx="7239000" cy="4114800"/>
          </a:xfrm>
        </p:spPr>
        <p:txBody>
          <a:bodyPr/>
          <a:lstStyle/>
          <a:p>
            <a:pPr>
              <a:lnSpc>
                <a:spcPct val="90000"/>
              </a:lnSpc>
            </a:pPr>
            <a:r>
              <a:rPr lang="en-US" dirty="0" smtClean="0">
                <a:ea typeface="ＭＳ Ｐゴシック" charset="-128"/>
              </a:rPr>
              <a:t>Energy difference of a factor of ~ 7 in the future</a:t>
            </a:r>
          </a:p>
          <a:p>
            <a:pPr>
              <a:lnSpc>
                <a:spcPct val="90000"/>
              </a:lnSpc>
            </a:pPr>
            <a:endParaRPr lang="en-US" dirty="0" smtClean="0">
              <a:ea typeface="ＭＳ Ｐゴシック" charset="-128"/>
            </a:endParaRPr>
          </a:p>
          <a:p>
            <a:pPr>
              <a:lnSpc>
                <a:spcPct val="90000"/>
              </a:lnSpc>
            </a:pPr>
            <a:r>
              <a:rPr lang="en-US" dirty="0" smtClean="0">
                <a:ea typeface="ＭＳ Ｐゴシック" charset="-128"/>
              </a:rPr>
              <a:t>Search for elusive particles and tests</a:t>
            </a:r>
          </a:p>
          <a:p>
            <a:pPr>
              <a:lnSpc>
                <a:spcPct val="90000"/>
              </a:lnSpc>
            </a:pPr>
            <a:endParaRPr lang="en-US" dirty="0" smtClean="0">
              <a:ea typeface="ＭＳ Ｐゴシック" charset="-128"/>
            </a:endParaRPr>
          </a:p>
          <a:p>
            <a:pPr>
              <a:lnSpc>
                <a:spcPct val="90000"/>
              </a:lnSpc>
            </a:pPr>
            <a:r>
              <a:rPr lang="en-US" dirty="0" smtClean="0">
                <a:ea typeface="ＭＳ Ｐゴシック" charset="-128"/>
              </a:rPr>
              <a:t>Train new scientists</a:t>
            </a:r>
          </a:p>
          <a:p>
            <a:pPr>
              <a:lnSpc>
                <a:spcPct val="90000"/>
              </a:lnSpc>
            </a:pPr>
            <a:endParaRPr lang="en-US" dirty="0" smtClean="0">
              <a:ea typeface="ＭＳ Ｐゴシック" charset="-128"/>
            </a:endParaRPr>
          </a:p>
          <a:p>
            <a:pPr>
              <a:lnSpc>
                <a:spcPct val="90000"/>
              </a:lnSpc>
            </a:pPr>
            <a:r>
              <a:rPr lang="en-US" dirty="0" smtClean="0">
                <a:ea typeface="ＭＳ Ｐゴシック" charset="-128"/>
              </a:rPr>
              <a:t>Develop new techniques, machines, and detectors at high energies</a:t>
            </a:r>
          </a:p>
          <a:p>
            <a:pPr>
              <a:lnSpc>
                <a:spcPct val="90000"/>
              </a:lnSpc>
            </a:pPr>
            <a:endParaRPr lang="en-US" dirty="0">
              <a:ea typeface="ＭＳ Ｐゴシック" charset="-128"/>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2" descr="grid"/>
          <p:cNvPicPr>
            <a:picLocks noChangeAspect="1" noChangeArrowheads="1"/>
          </p:cNvPicPr>
          <p:nvPr/>
        </p:nvPicPr>
        <p:blipFill>
          <a:blip r:embed="rId2"/>
          <a:srcRect l="18959" t="9715" r="10208" b="5519"/>
          <a:stretch>
            <a:fillRect/>
          </a:stretch>
        </p:blipFill>
        <p:spPr bwMode="auto">
          <a:xfrm>
            <a:off x="171450" y="209550"/>
            <a:ext cx="3676650" cy="3322638"/>
          </a:xfrm>
          <a:prstGeom prst="rect">
            <a:avLst/>
          </a:prstGeom>
          <a:noFill/>
          <a:ln w="9525">
            <a:noFill/>
            <a:miter lim="800000"/>
            <a:headEnd/>
            <a:tailEnd/>
          </a:ln>
        </p:spPr>
      </p:pic>
      <p:pic>
        <p:nvPicPr>
          <p:cNvPr id="52228" name="Picture 5" descr="LHC@FNAL3"/>
          <p:cNvPicPr>
            <a:picLocks noChangeAspect="1" noChangeArrowheads="1"/>
          </p:cNvPicPr>
          <p:nvPr/>
        </p:nvPicPr>
        <p:blipFill>
          <a:blip r:embed="rId3"/>
          <a:srcRect/>
          <a:stretch>
            <a:fillRect/>
          </a:stretch>
        </p:blipFill>
        <p:spPr bwMode="auto">
          <a:xfrm>
            <a:off x="3441700" y="1849438"/>
            <a:ext cx="5454650" cy="4570412"/>
          </a:xfrm>
          <a:prstGeom prst="rect">
            <a:avLst/>
          </a:prstGeom>
          <a:noFill/>
          <a:ln w="9525">
            <a:noFill/>
            <a:miter lim="800000"/>
            <a:headEnd/>
            <a:tailEnd/>
          </a:ln>
        </p:spPr>
      </p:pic>
      <p:sp>
        <p:nvSpPr>
          <p:cNvPr id="52229" name="Text Box 4"/>
          <p:cNvSpPr txBox="1">
            <a:spLocks noChangeArrowheads="1"/>
          </p:cNvSpPr>
          <p:nvPr/>
        </p:nvSpPr>
        <p:spPr bwMode="auto">
          <a:xfrm>
            <a:off x="3163888" y="4860925"/>
            <a:ext cx="5980112" cy="1463675"/>
          </a:xfrm>
          <a:prstGeom prst="rect">
            <a:avLst/>
          </a:prstGeom>
          <a:noFill/>
          <a:ln w="9525">
            <a:noFill/>
            <a:miter lim="800000"/>
            <a:headEnd/>
            <a:tailEnd/>
          </a:ln>
        </p:spPr>
        <p:txBody>
          <a:bodyPr>
            <a:prstTxWarp prst="textNoShape">
              <a:avLst/>
            </a:prstTxWarp>
            <a:spAutoFit/>
          </a:bodyPr>
          <a:lstStyle/>
          <a:p>
            <a:pPr algn="ctr" eaLnBrk="1" hangingPunct="1">
              <a:spcBef>
                <a:spcPct val="0"/>
              </a:spcBef>
              <a:buClrTx/>
              <a:buFontTx/>
              <a:buNone/>
            </a:pPr>
            <a:r>
              <a:rPr lang="en-US" sz="2000" b="0" dirty="0">
                <a:latin typeface="Arial" charset="0"/>
              </a:rPr>
              <a:t>Remote Operation Center (ROC):</a:t>
            </a:r>
          </a:p>
          <a:p>
            <a:pPr algn="ctr" eaLnBrk="1" hangingPunct="1">
              <a:spcBef>
                <a:spcPct val="0"/>
              </a:spcBef>
              <a:buClrTx/>
              <a:buFontTx/>
              <a:buNone/>
            </a:pPr>
            <a:r>
              <a:rPr lang="en-US" sz="2000" b="0" dirty="0">
                <a:latin typeface="Arial" charset="0"/>
              </a:rPr>
              <a:t>Accelerators and Detectors Monitoring</a:t>
            </a:r>
          </a:p>
          <a:p>
            <a:pPr algn="ctr" eaLnBrk="1" hangingPunct="1">
              <a:spcBef>
                <a:spcPct val="0"/>
              </a:spcBef>
              <a:buClrTx/>
              <a:buFontTx/>
              <a:buNone/>
            </a:pPr>
            <a:endParaRPr lang="en-US" sz="1000" b="0" dirty="0">
              <a:latin typeface="Arial" charset="0"/>
            </a:endParaRPr>
          </a:p>
          <a:p>
            <a:pPr algn="ctr" eaLnBrk="1" hangingPunct="1">
              <a:spcBef>
                <a:spcPct val="0"/>
              </a:spcBef>
              <a:buClrTx/>
              <a:buFontTx/>
              <a:buNone/>
            </a:pPr>
            <a:r>
              <a:rPr lang="en-US" sz="2000" b="0" dirty="0">
                <a:latin typeface="Arial" charset="0"/>
              </a:rPr>
              <a:t>Tier-1 Comp. Center, LHC Physics Center:</a:t>
            </a:r>
          </a:p>
          <a:p>
            <a:pPr algn="ctr" eaLnBrk="1" hangingPunct="1">
              <a:spcBef>
                <a:spcPct val="0"/>
              </a:spcBef>
              <a:buClrTx/>
              <a:buFontTx/>
              <a:buNone/>
            </a:pPr>
            <a:r>
              <a:rPr lang="en-US" sz="2000" b="0" dirty="0">
                <a:latin typeface="Arial" charset="0"/>
              </a:rPr>
              <a:t>Support the US CMS Community</a:t>
            </a:r>
          </a:p>
        </p:txBody>
      </p:sp>
      <p:sp>
        <p:nvSpPr>
          <p:cNvPr id="52230" name="AutoShape 5"/>
          <p:cNvSpPr>
            <a:spLocks noChangeArrowheads="1"/>
          </p:cNvSpPr>
          <p:nvPr/>
        </p:nvSpPr>
        <p:spPr bwMode="auto">
          <a:xfrm rot="471685">
            <a:off x="1493838" y="461963"/>
            <a:ext cx="3744912" cy="1239837"/>
          </a:xfrm>
          <a:prstGeom prst="curvedDownArrow">
            <a:avLst>
              <a:gd name="adj1" fmla="val 60410"/>
              <a:gd name="adj2" fmla="val 120819"/>
              <a:gd name="adj3" fmla="val 33333"/>
            </a:avLst>
          </a:prstGeom>
          <a:solidFill>
            <a:srgbClr val="FFFF00"/>
          </a:solidFill>
          <a:ln w="9525">
            <a:solidFill>
              <a:schemeClr val="tx1"/>
            </a:solidFill>
            <a:miter lim="800000"/>
            <a:headEnd/>
            <a:tailEnd/>
          </a:ln>
        </p:spPr>
        <p:txBody>
          <a:bodyPr wrap="none" anchor="ctr">
            <a:prstTxWarp prst="textNoShape">
              <a:avLst/>
            </a:prstTxWarp>
          </a:bodyPr>
          <a:lstStyle/>
          <a:p>
            <a:pPr algn="r" eaLnBrk="1" hangingPunct="1">
              <a:buClr>
                <a:srgbClr val="FFFF00"/>
              </a:buClr>
              <a:buSzPct val="80000"/>
              <a:buFont typeface="Wingdings" charset="2"/>
              <a:buNone/>
            </a:pPr>
            <a:endParaRPr lang="en-US" sz="1000" b="0" dirty="0">
              <a:solidFill>
                <a:srgbClr val="000000"/>
              </a:solidFill>
              <a:latin typeface="Arial" charset="0"/>
            </a:endParaRPr>
          </a:p>
        </p:txBody>
      </p:sp>
      <p:sp>
        <p:nvSpPr>
          <p:cNvPr id="52231" name="Text Box 6"/>
          <p:cNvSpPr txBox="1">
            <a:spLocks noChangeArrowheads="1"/>
          </p:cNvSpPr>
          <p:nvPr/>
        </p:nvSpPr>
        <p:spPr bwMode="auto">
          <a:xfrm>
            <a:off x="1330325" y="1058863"/>
            <a:ext cx="1049338" cy="457200"/>
          </a:xfrm>
          <a:prstGeom prst="rect">
            <a:avLst/>
          </a:prstGeom>
          <a:noFill/>
          <a:ln w="9525">
            <a:noFill/>
            <a:miter lim="800000"/>
            <a:headEnd/>
            <a:tailEnd/>
          </a:ln>
        </p:spPr>
        <p:txBody>
          <a:bodyPr wrap="none">
            <a:prstTxWarp prst="textNoShape">
              <a:avLst/>
            </a:prstTxWarp>
            <a:spAutoFit/>
          </a:bodyPr>
          <a:lstStyle/>
          <a:p>
            <a:pPr eaLnBrk="1" hangingPunct="1">
              <a:spcBef>
                <a:spcPct val="0"/>
              </a:spcBef>
              <a:buClrTx/>
              <a:buFontTx/>
              <a:buNone/>
            </a:pPr>
            <a:r>
              <a:rPr lang="en-US" dirty="0">
                <a:solidFill>
                  <a:srgbClr val="FF6600"/>
                </a:solidFill>
                <a:latin typeface="Arial" charset="0"/>
              </a:rPr>
              <a:t>CERN</a:t>
            </a:r>
          </a:p>
        </p:txBody>
      </p:sp>
      <p:sp>
        <p:nvSpPr>
          <p:cNvPr id="52232" name="Text Box 7"/>
          <p:cNvSpPr txBox="1">
            <a:spLocks noChangeArrowheads="1"/>
          </p:cNvSpPr>
          <p:nvPr/>
        </p:nvSpPr>
        <p:spPr bwMode="auto">
          <a:xfrm>
            <a:off x="3843338" y="1943100"/>
            <a:ext cx="1666875" cy="519113"/>
          </a:xfrm>
          <a:prstGeom prst="rect">
            <a:avLst/>
          </a:prstGeom>
          <a:solidFill>
            <a:srgbClr val="FFFF00"/>
          </a:solidFill>
          <a:ln w="9525">
            <a:noFill/>
            <a:miter lim="800000"/>
            <a:headEnd/>
            <a:tailEnd/>
          </a:ln>
        </p:spPr>
        <p:txBody>
          <a:bodyPr wrap="none">
            <a:prstTxWarp prst="textNoShape">
              <a:avLst/>
            </a:prstTxWarp>
            <a:spAutoFit/>
          </a:bodyPr>
          <a:lstStyle/>
          <a:p>
            <a:pPr eaLnBrk="1" hangingPunct="1">
              <a:spcBef>
                <a:spcPct val="0"/>
              </a:spcBef>
              <a:buClrTx/>
              <a:buFontTx/>
              <a:buNone/>
            </a:pPr>
            <a:r>
              <a:rPr lang="en-US" sz="2800" dirty="0">
                <a:solidFill>
                  <a:srgbClr val="0033CC"/>
                </a:solidFill>
                <a:latin typeface="Arial" charset="0"/>
              </a:rPr>
              <a:t>Fermilab</a:t>
            </a:r>
          </a:p>
        </p:txBody>
      </p:sp>
      <p:sp>
        <p:nvSpPr>
          <p:cNvPr id="52233" name="Rectangle 8"/>
          <p:cNvSpPr>
            <a:spLocks noGrp="1" noChangeArrowheads="1"/>
          </p:cNvSpPr>
          <p:nvPr>
            <p:ph type="title" idx="4294967295"/>
          </p:nvPr>
        </p:nvSpPr>
        <p:spPr>
          <a:xfrm>
            <a:off x="2286000" y="295275"/>
            <a:ext cx="6858000" cy="809625"/>
          </a:xfrm>
        </p:spPr>
        <p:txBody>
          <a:bodyPr/>
          <a:lstStyle/>
          <a:p>
            <a:pPr algn="r"/>
            <a:r>
              <a:rPr lang="en-US" dirty="0">
                <a:solidFill>
                  <a:srgbClr val="FF6600"/>
                </a:solidFill>
                <a:ea typeface="ＭＳ Ｐゴシック" charset="-128"/>
              </a:rPr>
              <a:t>The Energy Frontier: CMS</a:t>
            </a:r>
          </a:p>
        </p:txBody>
      </p:sp>
    </p:spTree>
  </p:cSld>
  <p:clrMapOvr>
    <a:masterClrMapping/>
  </p:clrMapOvr>
  <p:transition advTm="88109"/>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52400" y="1096963"/>
            <a:ext cx="8469313" cy="4776787"/>
          </a:xfrm>
          <a:prstGeom prst="rect">
            <a:avLst/>
          </a:prstGeom>
          <a:noFill/>
          <a:ln w="9525">
            <a:noFill/>
            <a:miter lim="800000"/>
            <a:headEnd/>
            <a:tailEnd/>
          </a:ln>
        </p:spPr>
        <p:txBody>
          <a:bodyPr wrap="none" anchor="ctr">
            <a:prstTxWarp prst="textNoShape">
              <a:avLst/>
            </a:prstTxWarp>
            <a:spAutoFit/>
          </a:bodyPr>
          <a:lstStyle/>
          <a:p>
            <a:pPr>
              <a:lnSpc>
                <a:spcPct val="140000"/>
              </a:lnSpc>
              <a:buNone/>
            </a:pPr>
            <a:endParaRPr lang="en-US" b="0" dirty="0" smtClean="0"/>
          </a:p>
          <a:p>
            <a:pPr>
              <a:lnSpc>
                <a:spcPct val="170000"/>
              </a:lnSpc>
              <a:buNone/>
            </a:pPr>
            <a:r>
              <a:rPr lang="en-US" b="0" dirty="0" smtClean="0"/>
              <a:t>What is the universe made of?</a:t>
            </a:r>
          </a:p>
          <a:p>
            <a:pPr>
              <a:lnSpc>
                <a:spcPct val="170000"/>
              </a:lnSpc>
              <a:buNone/>
            </a:pPr>
            <a:r>
              <a:rPr lang="en-US" b="0" dirty="0"/>
              <a:t>How Fermilab became a</a:t>
            </a:r>
            <a:r>
              <a:rPr lang="en-US" b="0" dirty="0" smtClean="0"/>
              <a:t> great laboratory</a:t>
            </a:r>
            <a:endParaRPr lang="en-US" b="0" dirty="0"/>
          </a:p>
          <a:p>
            <a:pPr>
              <a:lnSpc>
                <a:spcPct val="170000"/>
              </a:lnSpc>
              <a:buNone/>
            </a:pPr>
            <a:r>
              <a:rPr lang="en-US" b="0" dirty="0"/>
              <a:t>Particle</a:t>
            </a:r>
            <a:r>
              <a:rPr lang="en-US" b="0" dirty="0" smtClean="0"/>
              <a:t> physics </a:t>
            </a:r>
            <a:r>
              <a:rPr lang="en-US" b="0" dirty="0"/>
              <a:t>with</a:t>
            </a:r>
            <a:r>
              <a:rPr lang="en-US" b="0" dirty="0" smtClean="0"/>
              <a:t> colliding beams </a:t>
            </a:r>
            <a:r>
              <a:rPr lang="en-US" b="0" dirty="0"/>
              <a:t>and</a:t>
            </a:r>
            <a:r>
              <a:rPr lang="en-US" b="0" dirty="0" smtClean="0"/>
              <a:t> fixed targets</a:t>
            </a:r>
            <a:endParaRPr lang="en-US" b="0" dirty="0"/>
          </a:p>
          <a:p>
            <a:pPr>
              <a:lnSpc>
                <a:spcPct val="170000"/>
              </a:lnSpc>
              <a:buNone/>
            </a:pPr>
            <a:r>
              <a:rPr lang="en-US" b="0" dirty="0"/>
              <a:t>The </a:t>
            </a:r>
            <a:r>
              <a:rPr lang="en-US" b="0" dirty="0" smtClean="0"/>
              <a:t>Frontier: </a:t>
            </a:r>
            <a:r>
              <a:rPr lang="en-US" b="0" dirty="0"/>
              <a:t>FNAL, LHC </a:t>
            </a:r>
          </a:p>
          <a:p>
            <a:pPr>
              <a:lnSpc>
                <a:spcPct val="170000"/>
              </a:lnSpc>
              <a:buNone/>
            </a:pPr>
            <a:r>
              <a:rPr lang="en-US" b="0" dirty="0"/>
              <a:t>The</a:t>
            </a:r>
            <a:r>
              <a:rPr lang="en-US" b="0" dirty="0" smtClean="0"/>
              <a:t> economic impact </a:t>
            </a:r>
            <a:r>
              <a:rPr lang="en-US" b="0" dirty="0"/>
              <a:t>of Fermilab</a:t>
            </a:r>
            <a:endParaRPr lang="en-US" b="0" dirty="0">
              <a:latin typeface="Arial" charset="0"/>
            </a:endParaRPr>
          </a:p>
          <a:p>
            <a:pPr>
              <a:lnSpc>
                <a:spcPct val="170000"/>
              </a:lnSpc>
              <a:buNone/>
            </a:pPr>
            <a:r>
              <a:rPr lang="en-US" b="0" dirty="0"/>
              <a:t>The Future: Project X and the Physics Frontiers</a:t>
            </a:r>
          </a:p>
        </p:txBody>
      </p:sp>
      <p:sp>
        <p:nvSpPr>
          <p:cNvPr id="19459" name="Rectangle 3"/>
          <p:cNvSpPr>
            <a:spLocks noChangeArrowheads="1"/>
          </p:cNvSpPr>
          <p:nvPr/>
        </p:nvSpPr>
        <p:spPr bwMode="auto">
          <a:xfrm>
            <a:off x="3124200" y="304800"/>
            <a:ext cx="2269071" cy="830997"/>
          </a:xfrm>
          <a:prstGeom prst="rect">
            <a:avLst/>
          </a:prstGeom>
          <a:noFill/>
          <a:ln w="9525">
            <a:noFill/>
            <a:miter lim="800000"/>
            <a:headEnd/>
            <a:tailEnd/>
          </a:ln>
        </p:spPr>
        <p:txBody>
          <a:bodyPr wrap="none">
            <a:prstTxWarp prst="textNoShape">
              <a:avLst/>
            </a:prstTxWarp>
            <a:spAutoFit/>
          </a:bodyPr>
          <a:lstStyle/>
          <a:p>
            <a:pPr>
              <a:buNone/>
            </a:pPr>
            <a:r>
              <a:rPr lang="en-US" sz="4800" b="0" dirty="0">
                <a:solidFill>
                  <a:srgbClr val="FF6600"/>
                </a:solidFill>
              </a:rPr>
              <a:t>Outline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oter Placeholder 1"/>
          <p:cNvSpPr txBox="1">
            <a:spLocks noGrp="1"/>
          </p:cNvSpPr>
          <p:nvPr/>
        </p:nvSpPr>
        <p:spPr bwMode="auto">
          <a:xfrm>
            <a:off x="846138" y="6305550"/>
            <a:ext cx="6659562" cy="457200"/>
          </a:xfrm>
          <a:prstGeom prst="rect">
            <a:avLst/>
          </a:prstGeom>
          <a:noFill/>
          <a:ln w="9525">
            <a:noFill/>
            <a:miter lim="800000"/>
            <a:headEnd/>
            <a:tailEnd/>
          </a:ln>
        </p:spPr>
        <p:txBody>
          <a:bodyPr anchor="b">
            <a:prstTxWarp prst="textNoShape">
              <a:avLst/>
            </a:prstTxWarp>
          </a:bodyPr>
          <a:lstStyle/>
          <a:p>
            <a:pPr eaLnBrk="1" hangingPunct="1">
              <a:spcBef>
                <a:spcPct val="0"/>
              </a:spcBef>
              <a:buClrTx/>
              <a:buFontTx/>
              <a:buNone/>
            </a:pPr>
            <a:r>
              <a:rPr lang="en-US" sz="1400" b="0" dirty="0">
                <a:latin typeface="Arial" charset="0"/>
              </a:rPr>
              <a:t>Young-Kee Kim: Ten Year Plan (Science and Resources)</a:t>
            </a:r>
            <a:r>
              <a:rPr lang="en-US" sz="1200" b="0" dirty="0">
                <a:latin typeface="Arial" charset="0"/>
              </a:rPr>
              <a:t>, PAC Meeting 2009-03-05</a:t>
            </a:r>
          </a:p>
        </p:txBody>
      </p:sp>
      <p:sp>
        <p:nvSpPr>
          <p:cNvPr id="61443" name="Slide Number Placeholder 2"/>
          <p:cNvSpPr txBox="1">
            <a:spLocks noGrp="1"/>
          </p:cNvSpPr>
          <p:nvPr/>
        </p:nvSpPr>
        <p:spPr bwMode="auto">
          <a:xfrm>
            <a:off x="381000" y="6305550"/>
            <a:ext cx="1905000" cy="457200"/>
          </a:xfrm>
          <a:prstGeom prst="rect">
            <a:avLst/>
          </a:prstGeom>
          <a:noFill/>
          <a:ln w="9525">
            <a:noFill/>
            <a:miter lim="800000"/>
            <a:headEnd/>
            <a:tailEnd/>
          </a:ln>
        </p:spPr>
        <p:txBody>
          <a:bodyPr anchor="b">
            <a:prstTxWarp prst="textNoShape">
              <a:avLst/>
            </a:prstTxWarp>
          </a:bodyPr>
          <a:lstStyle/>
          <a:p>
            <a:pPr eaLnBrk="1" hangingPunct="1">
              <a:spcBef>
                <a:spcPct val="0"/>
              </a:spcBef>
              <a:buClrTx/>
              <a:buFontTx/>
              <a:buNone/>
            </a:pPr>
            <a:fld id="{8A446F2D-48BE-124E-A183-A977BEF1E11E}" type="slidenum">
              <a:rPr lang="en-US" sz="1200" b="0">
                <a:latin typeface="Arial" charset="0"/>
              </a:rPr>
              <a:pPr eaLnBrk="1" hangingPunct="1">
                <a:spcBef>
                  <a:spcPct val="0"/>
                </a:spcBef>
                <a:buClrTx/>
                <a:buFontTx/>
                <a:buNone/>
              </a:pPr>
              <a:t>30</a:t>
            </a:fld>
            <a:endParaRPr lang="en-US" sz="1200" b="0" dirty="0">
              <a:latin typeface="Arial" charset="0"/>
            </a:endParaRPr>
          </a:p>
        </p:txBody>
      </p:sp>
      <p:pic>
        <p:nvPicPr>
          <p:cNvPr id="61444" name="Picture 2" descr="01_Sky-Event-WH_01"/>
          <p:cNvPicPr>
            <a:picLocks noChangeAspect="1" noChangeArrowheads="1"/>
          </p:cNvPicPr>
          <p:nvPr/>
        </p:nvPicPr>
        <p:blipFill>
          <a:blip r:embed="rId4"/>
          <a:srcRect/>
          <a:stretch>
            <a:fillRect/>
          </a:stretch>
        </p:blipFill>
        <p:spPr bwMode="auto">
          <a:xfrm>
            <a:off x="-17463" y="-12700"/>
            <a:ext cx="9180513" cy="6884988"/>
          </a:xfrm>
          <a:prstGeom prst="rect">
            <a:avLst/>
          </a:prstGeom>
          <a:noFill/>
          <a:ln w="9525">
            <a:noFill/>
            <a:miter lim="800000"/>
            <a:headEnd/>
            <a:tailEnd/>
          </a:ln>
        </p:spPr>
      </p:pic>
      <p:pic>
        <p:nvPicPr>
          <p:cNvPr id="2525187" name="Picture 3" descr="02_Sky-Event-WH_02"/>
          <p:cNvPicPr>
            <a:picLocks noChangeAspect="1" noChangeArrowheads="1"/>
          </p:cNvPicPr>
          <p:nvPr/>
        </p:nvPicPr>
        <p:blipFill>
          <a:blip r:embed="rId5"/>
          <a:srcRect/>
          <a:stretch>
            <a:fillRect/>
          </a:stretch>
        </p:blipFill>
        <p:spPr bwMode="auto">
          <a:xfrm>
            <a:off x="-17463" y="-12700"/>
            <a:ext cx="9180513" cy="6884988"/>
          </a:xfrm>
          <a:prstGeom prst="rect">
            <a:avLst/>
          </a:prstGeom>
          <a:noFill/>
          <a:ln w="9525">
            <a:noFill/>
            <a:miter lim="800000"/>
            <a:headEnd/>
            <a:tailEnd/>
          </a:ln>
        </p:spPr>
      </p:pic>
      <p:pic>
        <p:nvPicPr>
          <p:cNvPr id="2525188" name="Picture 4" descr="03_Sky-Event-WH_03"/>
          <p:cNvPicPr>
            <a:picLocks noChangeAspect="1" noChangeArrowheads="1"/>
          </p:cNvPicPr>
          <p:nvPr/>
        </p:nvPicPr>
        <p:blipFill>
          <a:blip r:embed="rId6"/>
          <a:srcRect/>
          <a:stretch>
            <a:fillRect/>
          </a:stretch>
        </p:blipFill>
        <p:spPr bwMode="auto">
          <a:xfrm>
            <a:off x="-17463" y="-12700"/>
            <a:ext cx="9180513" cy="6884988"/>
          </a:xfrm>
          <a:prstGeom prst="rect">
            <a:avLst/>
          </a:prstGeom>
          <a:noFill/>
          <a:ln w="9525">
            <a:noFill/>
            <a:miter lim="800000"/>
            <a:headEnd/>
            <a:tailEnd/>
          </a:ln>
        </p:spPr>
      </p:pic>
      <p:sp>
        <p:nvSpPr>
          <p:cNvPr id="2525189" name="Rectangle 5"/>
          <p:cNvSpPr>
            <a:spLocks noChangeArrowheads="1"/>
          </p:cNvSpPr>
          <p:nvPr/>
        </p:nvSpPr>
        <p:spPr bwMode="auto">
          <a:xfrm>
            <a:off x="457200" y="60325"/>
            <a:ext cx="8229600" cy="855663"/>
          </a:xfrm>
          <a:prstGeom prst="rect">
            <a:avLst/>
          </a:prstGeom>
          <a:noFill/>
          <a:ln w="9525">
            <a:noFill/>
            <a:miter lim="800000"/>
            <a:headEnd/>
            <a:tailEnd/>
          </a:ln>
          <a:effectLst/>
        </p:spPr>
        <p:txBody>
          <a:bodyPr anchor="ctr">
            <a:prstTxWarp prst="textNoShape">
              <a:avLst/>
            </a:prstTxWarp>
          </a:bodyPr>
          <a:lstStyle/>
          <a:p>
            <a:pPr eaLnBrk="1" hangingPunct="1">
              <a:spcBef>
                <a:spcPct val="0"/>
              </a:spcBef>
              <a:buClrTx/>
              <a:buFontTx/>
              <a:buNone/>
              <a:defRPr/>
            </a:pPr>
            <a:r>
              <a:rPr lang="en-US" sz="3200" dirty="0">
                <a:solidFill>
                  <a:srgbClr val="FF6600"/>
                </a:solidFill>
                <a:effectLst>
                  <a:outerShdw blurRad="38100" dist="38100" dir="2700000" algn="tl">
                    <a:srgbClr val="000000"/>
                  </a:outerShdw>
                </a:effectLst>
                <a:latin typeface="Arial" charset="0"/>
              </a:rPr>
              <a:t>The Cosmic Frontier: Quarks to Cosmos</a:t>
            </a:r>
            <a:endParaRPr lang="en-US" sz="3200" dirty="0">
              <a:solidFill>
                <a:srgbClr val="FF6600"/>
              </a:solidFill>
              <a:effectLst>
                <a:outerShdw blurRad="38100" dist="38100" dir="2700000" algn="tl">
                  <a:srgbClr val="FFFFFF"/>
                </a:outerShdw>
              </a:effectLst>
              <a:latin typeface="Arial" charset="0"/>
            </a:endParaRPr>
          </a:p>
        </p:txBody>
      </p:sp>
      <p:pic>
        <p:nvPicPr>
          <p:cNvPr id="977926" name="Picture 8"/>
          <p:cNvPicPr>
            <a:picLocks noChangeAspect="1" noChangeArrowheads="1"/>
          </p:cNvPicPr>
          <p:nvPr/>
        </p:nvPicPr>
        <p:blipFill>
          <a:blip r:embed="rId7"/>
          <a:srcRect l="7094" t="12003" r="9482" b="9485"/>
          <a:stretch>
            <a:fillRect/>
          </a:stretch>
        </p:blipFill>
        <p:spPr bwMode="auto">
          <a:xfrm>
            <a:off x="5256213" y="4114800"/>
            <a:ext cx="3887787" cy="2743200"/>
          </a:xfrm>
          <a:prstGeom prst="rect">
            <a:avLst/>
          </a:prstGeom>
          <a:noFill/>
          <a:ln w="9525">
            <a:noFill/>
            <a:miter lim="800000"/>
            <a:headEnd/>
            <a:tailEnd/>
          </a:ln>
        </p:spPr>
      </p:pic>
      <p:sp>
        <p:nvSpPr>
          <p:cNvPr id="61449" name="Text Box 7"/>
          <p:cNvSpPr txBox="1">
            <a:spLocks noChangeArrowheads="1"/>
          </p:cNvSpPr>
          <p:nvPr/>
        </p:nvSpPr>
        <p:spPr bwMode="auto">
          <a:xfrm>
            <a:off x="4670425" y="1144588"/>
            <a:ext cx="4473575" cy="1333500"/>
          </a:xfrm>
          <a:prstGeom prst="rect">
            <a:avLst/>
          </a:prstGeom>
          <a:noFill/>
          <a:ln w="9525">
            <a:noFill/>
            <a:miter lim="800000"/>
            <a:headEnd/>
            <a:tailEnd/>
          </a:ln>
        </p:spPr>
        <p:txBody>
          <a:bodyPr wrap="none">
            <a:prstTxWarp prst="textNoShape">
              <a:avLst/>
            </a:prstTxWarp>
            <a:spAutoFit/>
          </a:bodyPr>
          <a:lstStyle/>
          <a:p>
            <a:pPr algn="r" eaLnBrk="1" hangingPunct="1">
              <a:buClr>
                <a:srgbClr val="FFFF00"/>
              </a:buClr>
              <a:buSzPct val="80000"/>
              <a:buFont typeface="Wingdings" charset="2"/>
              <a:buNone/>
            </a:pPr>
            <a:r>
              <a:rPr lang="en-US" b="0" dirty="0">
                <a:latin typeface="Arial" charset="0"/>
              </a:rPr>
              <a:t>Dark Matter</a:t>
            </a:r>
          </a:p>
          <a:p>
            <a:pPr algn="r" eaLnBrk="1" hangingPunct="1">
              <a:buClr>
                <a:srgbClr val="FFFF00"/>
              </a:buClr>
              <a:buSzPct val="80000"/>
              <a:buFont typeface="Wingdings" charset="2"/>
              <a:buNone/>
            </a:pPr>
            <a:r>
              <a:rPr lang="en-US" b="0" dirty="0">
                <a:latin typeface="Arial" charset="0"/>
              </a:rPr>
              <a:t>Dark Energy</a:t>
            </a:r>
          </a:p>
          <a:p>
            <a:pPr algn="r" eaLnBrk="1" hangingPunct="1">
              <a:buClr>
                <a:srgbClr val="FFFF00"/>
              </a:buClr>
              <a:buSzPct val="80000"/>
              <a:buFont typeface="Wingdings" charset="2"/>
              <a:buNone/>
            </a:pPr>
            <a:r>
              <a:rPr lang="en-US" b="0" dirty="0">
                <a:latin typeface="Arial" charset="0"/>
              </a:rPr>
              <a:t>Ultra High Energy Cosmic Rays</a:t>
            </a:r>
          </a:p>
        </p:txBody>
      </p:sp>
    </p:spTree>
    <p:custDataLst>
      <p:tags r:id="rId1"/>
    </p:custDataLst>
  </p:cSld>
  <p:clrMapOvr>
    <a:masterClrMapping/>
  </p:clrMapOvr>
  <p:transition spd="slow" advTm="105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252518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252518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9779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10"/>
          <p:cNvPicPr>
            <a:picLocks noChangeAspect="1" noChangeArrowheads="1"/>
          </p:cNvPicPr>
          <p:nvPr/>
        </p:nvPicPr>
        <p:blipFill>
          <a:blip r:embed="rId4"/>
          <a:srcRect r="33347"/>
          <a:stretch>
            <a:fillRect/>
          </a:stretch>
        </p:blipFill>
        <p:spPr bwMode="auto">
          <a:xfrm>
            <a:off x="6170613" y="3573463"/>
            <a:ext cx="2503487" cy="1627187"/>
          </a:xfrm>
          <a:prstGeom prst="rect">
            <a:avLst/>
          </a:prstGeom>
          <a:noFill/>
          <a:ln w="9525">
            <a:noFill/>
            <a:miter lim="800000"/>
            <a:headEnd/>
            <a:tailEnd/>
          </a:ln>
        </p:spPr>
      </p:pic>
      <p:pic>
        <p:nvPicPr>
          <p:cNvPr id="63492" name="Picture 13"/>
          <p:cNvPicPr>
            <a:picLocks noChangeAspect="1" noChangeArrowheads="1"/>
          </p:cNvPicPr>
          <p:nvPr/>
        </p:nvPicPr>
        <p:blipFill>
          <a:blip r:embed="rId5"/>
          <a:srcRect l="1115" t="39320" b="13739"/>
          <a:stretch>
            <a:fillRect/>
          </a:stretch>
        </p:blipFill>
        <p:spPr bwMode="auto">
          <a:xfrm>
            <a:off x="531813" y="3197225"/>
            <a:ext cx="3184525" cy="2014538"/>
          </a:xfrm>
          <a:prstGeom prst="rect">
            <a:avLst/>
          </a:prstGeom>
          <a:noFill/>
          <a:ln w="12700">
            <a:noFill/>
            <a:miter lim="800000"/>
            <a:headEnd/>
            <a:tailEnd/>
          </a:ln>
        </p:spPr>
      </p:pic>
      <p:sp>
        <p:nvSpPr>
          <p:cNvPr id="63493" name="Text Box 18"/>
          <p:cNvSpPr txBox="1">
            <a:spLocks noChangeArrowheads="1"/>
          </p:cNvSpPr>
          <p:nvPr/>
        </p:nvSpPr>
        <p:spPr bwMode="auto">
          <a:xfrm>
            <a:off x="4440238" y="5473700"/>
            <a:ext cx="4429125" cy="769441"/>
          </a:xfrm>
          <a:prstGeom prst="rect">
            <a:avLst/>
          </a:prstGeom>
          <a:noFill/>
          <a:ln w="25400">
            <a:solidFill>
              <a:schemeClr val="tx1"/>
            </a:solidFill>
            <a:miter lim="800000"/>
            <a:headEnd/>
            <a:tailEnd/>
          </a:ln>
        </p:spPr>
        <p:txBody>
          <a:bodyPr>
            <a:prstTxWarp prst="textNoShape">
              <a:avLst/>
            </a:prstTxWarp>
            <a:spAutoFit/>
          </a:bodyPr>
          <a:lstStyle/>
          <a:p>
            <a:pPr algn="ctr">
              <a:spcBef>
                <a:spcPct val="0"/>
              </a:spcBef>
              <a:buClrTx/>
              <a:buFontTx/>
              <a:buNone/>
            </a:pPr>
            <a:r>
              <a:rPr lang="en-US" b="0" dirty="0">
                <a:latin typeface="Arial" charset="0"/>
              </a:rPr>
              <a:t>COUPP</a:t>
            </a:r>
            <a:endParaRPr lang="en-US" sz="800" b="0" dirty="0">
              <a:latin typeface="Arial" charset="0"/>
            </a:endParaRPr>
          </a:p>
          <a:p>
            <a:pPr algn="ctr">
              <a:spcBef>
                <a:spcPct val="0"/>
              </a:spcBef>
              <a:buClrTx/>
              <a:buFontTx/>
              <a:buNone/>
            </a:pPr>
            <a:r>
              <a:rPr lang="en-US" sz="2000" b="0" dirty="0">
                <a:latin typeface="Arial" charset="0"/>
              </a:rPr>
              <a:t>Room </a:t>
            </a:r>
            <a:r>
              <a:rPr lang="en-US" sz="2000" b="0" dirty="0" smtClean="0">
                <a:latin typeface="Arial" charset="0"/>
              </a:rPr>
              <a:t>temperature bubble chamber</a:t>
            </a:r>
            <a:endParaRPr lang="en-US" sz="2000" b="0" dirty="0">
              <a:latin typeface="Arial" charset="0"/>
            </a:endParaRPr>
          </a:p>
        </p:txBody>
      </p:sp>
      <p:sp>
        <p:nvSpPr>
          <p:cNvPr id="63494" name="Text Box 14"/>
          <p:cNvSpPr txBox="1">
            <a:spLocks noChangeArrowheads="1"/>
          </p:cNvSpPr>
          <p:nvPr/>
        </p:nvSpPr>
        <p:spPr bwMode="auto">
          <a:xfrm>
            <a:off x="584103" y="2079625"/>
            <a:ext cx="3049783" cy="769441"/>
          </a:xfrm>
          <a:prstGeom prst="rect">
            <a:avLst/>
          </a:prstGeom>
          <a:noFill/>
          <a:ln w="25400">
            <a:solidFill>
              <a:srgbClr val="FFFFFF"/>
            </a:solidFill>
            <a:miter lim="800000"/>
            <a:headEnd/>
            <a:tailEnd/>
          </a:ln>
        </p:spPr>
        <p:txBody>
          <a:bodyPr wrap="none">
            <a:prstTxWarp prst="textNoShape">
              <a:avLst/>
            </a:prstTxWarp>
            <a:spAutoFit/>
          </a:bodyPr>
          <a:lstStyle/>
          <a:p>
            <a:pPr algn="ctr">
              <a:spcBef>
                <a:spcPct val="0"/>
              </a:spcBef>
              <a:buClrTx/>
              <a:buFontTx/>
              <a:buNone/>
            </a:pPr>
            <a:r>
              <a:rPr lang="en-US" b="0" dirty="0">
                <a:latin typeface="Arial" charset="0"/>
              </a:rPr>
              <a:t>CDMS</a:t>
            </a:r>
            <a:endParaRPr lang="en-US" sz="800" b="0" dirty="0">
              <a:latin typeface="Arial" charset="0"/>
            </a:endParaRPr>
          </a:p>
          <a:p>
            <a:pPr algn="ctr">
              <a:spcBef>
                <a:spcPct val="0"/>
              </a:spcBef>
              <a:buClrTx/>
              <a:buFontTx/>
              <a:buNone/>
            </a:pPr>
            <a:r>
              <a:rPr lang="en-US" sz="2000" b="0" dirty="0">
                <a:latin typeface="Arial" charset="0"/>
              </a:rPr>
              <a:t>Low </a:t>
            </a:r>
            <a:r>
              <a:rPr lang="en-US" sz="2000" b="0" dirty="0" smtClean="0">
                <a:latin typeface="Arial" charset="0"/>
              </a:rPr>
              <a:t>temperature crystals </a:t>
            </a:r>
            <a:endParaRPr lang="en-US" sz="2000" b="0" dirty="0">
              <a:latin typeface="Arial" charset="0"/>
            </a:endParaRPr>
          </a:p>
        </p:txBody>
      </p:sp>
      <p:grpSp>
        <p:nvGrpSpPr>
          <p:cNvPr id="2" name="Group 28"/>
          <p:cNvGrpSpPr>
            <a:grpSpLocks/>
          </p:cNvGrpSpPr>
          <p:nvPr/>
        </p:nvGrpSpPr>
        <p:grpSpPr bwMode="auto">
          <a:xfrm>
            <a:off x="4349750" y="1536700"/>
            <a:ext cx="1765300" cy="3636963"/>
            <a:chOff x="3289" y="1984"/>
            <a:chExt cx="1112" cy="2291"/>
          </a:xfrm>
        </p:grpSpPr>
        <p:pic>
          <p:nvPicPr>
            <p:cNvPr id="63500" name="Picture 23" descr="08-0024-01D"/>
            <p:cNvPicPr>
              <a:picLocks noChangeAspect="1" noChangeArrowheads="1"/>
            </p:cNvPicPr>
            <p:nvPr/>
          </p:nvPicPr>
          <p:blipFill>
            <a:blip r:embed="rId6"/>
            <a:srcRect l="19502" t="2937" r="21815" b="6331"/>
            <a:stretch>
              <a:fillRect/>
            </a:stretch>
          </p:blipFill>
          <p:spPr bwMode="auto">
            <a:xfrm>
              <a:off x="3289" y="1984"/>
              <a:ext cx="1112" cy="2291"/>
            </a:xfrm>
            <a:prstGeom prst="rect">
              <a:avLst/>
            </a:prstGeom>
            <a:noFill/>
            <a:ln w="9525">
              <a:noFill/>
              <a:miter lim="800000"/>
              <a:headEnd/>
              <a:tailEnd/>
            </a:ln>
          </p:spPr>
        </p:pic>
        <p:sp>
          <p:nvSpPr>
            <p:cNvPr id="63501" name="Text Box 24"/>
            <p:cNvSpPr txBox="1">
              <a:spLocks noChangeArrowheads="1"/>
            </p:cNvSpPr>
            <p:nvPr/>
          </p:nvSpPr>
          <p:spPr bwMode="auto">
            <a:xfrm>
              <a:off x="3380" y="2050"/>
              <a:ext cx="921" cy="397"/>
            </a:xfrm>
            <a:prstGeom prst="rect">
              <a:avLst/>
            </a:prstGeom>
            <a:solidFill>
              <a:srgbClr val="000000"/>
            </a:solidFill>
            <a:ln w="9525">
              <a:noFill/>
              <a:miter lim="800000"/>
              <a:headEnd/>
              <a:tailEnd/>
            </a:ln>
          </p:spPr>
          <p:txBody>
            <a:bodyPr wrap="none">
              <a:prstTxWarp prst="textNoShape">
                <a:avLst/>
              </a:prstTxWarp>
              <a:spAutoFit/>
            </a:bodyPr>
            <a:lstStyle/>
            <a:p>
              <a:pPr algn="ctr" eaLnBrk="1" hangingPunct="1">
                <a:buClr>
                  <a:srgbClr val="FFFF00"/>
                </a:buClr>
                <a:buSzPct val="80000"/>
                <a:buFont typeface="Wingdings" charset="2"/>
                <a:buNone/>
              </a:pPr>
              <a:r>
                <a:rPr lang="en-US" sz="1600" b="0" dirty="0">
                  <a:latin typeface="Arial" charset="0"/>
                </a:rPr>
                <a:t>COUPP</a:t>
              </a:r>
            </a:p>
            <a:p>
              <a:pPr algn="ctr" eaLnBrk="1" hangingPunct="1">
                <a:buClr>
                  <a:srgbClr val="FFFF00"/>
                </a:buClr>
                <a:buSzPct val="80000"/>
                <a:buFont typeface="Wingdings" charset="2"/>
                <a:buNone/>
              </a:pPr>
              <a:r>
                <a:rPr lang="en-US" sz="1600" b="0" dirty="0">
                  <a:latin typeface="Arial" charset="0"/>
                </a:rPr>
                <a:t>60 kg / 30 liter</a:t>
              </a:r>
            </a:p>
          </p:txBody>
        </p:sp>
      </p:grpSp>
      <p:sp>
        <p:nvSpPr>
          <p:cNvPr id="63496" name="Text Box 26"/>
          <p:cNvSpPr txBox="1">
            <a:spLocks noChangeArrowheads="1"/>
          </p:cNvSpPr>
          <p:nvPr/>
        </p:nvSpPr>
        <p:spPr bwMode="auto">
          <a:xfrm>
            <a:off x="7007225" y="5143500"/>
            <a:ext cx="1236663" cy="336550"/>
          </a:xfrm>
          <a:prstGeom prst="rect">
            <a:avLst/>
          </a:prstGeom>
          <a:noFill/>
          <a:ln w="9525">
            <a:noFill/>
            <a:miter lim="800000"/>
            <a:headEnd/>
            <a:tailEnd/>
          </a:ln>
        </p:spPr>
        <p:txBody>
          <a:bodyPr wrap="none">
            <a:prstTxWarp prst="textNoShape">
              <a:avLst/>
            </a:prstTxWarp>
            <a:spAutoFit/>
          </a:bodyPr>
          <a:lstStyle/>
          <a:p>
            <a:pPr algn="r" eaLnBrk="1" hangingPunct="1">
              <a:buClr>
                <a:srgbClr val="FFFF00"/>
              </a:buClr>
              <a:buSzPct val="80000"/>
              <a:buFont typeface="Wingdings" charset="2"/>
              <a:buNone/>
            </a:pPr>
            <a:r>
              <a:rPr lang="en-US" sz="1600" b="0" dirty="0">
                <a:latin typeface="Arial" charset="0"/>
              </a:rPr>
              <a:t>2 kg / 1 liter</a:t>
            </a:r>
          </a:p>
        </p:txBody>
      </p:sp>
      <p:sp>
        <p:nvSpPr>
          <p:cNvPr id="63497" name="Text Box 27"/>
          <p:cNvSpPr txBox="1">
            <a:spLocks noChangeArrowheads="1"/>
          </p:cNvSpPr>
          <p:nvPr/>
        </p:nvSpPr>
        <p:spPr bwMode="auto">
          <a:xfrm>
            <a:off x="2271713" y="5267325"/>
            <a:ext cx="568325" cy="336550"/>
          </a:xfrm>
          <a:prstGeom prst="rect">
            <a:avLst/>
          </a:prstGeom>
          <a:noFill/>
          <a:ln w="9525">
            <a:noFill/>
            <a:miter lim="800000"/>
            <a:headEnd/>
            <a:tailEnd/>
          </a:ln>
        </p:spPr>
        <p:txBody>
          <a:bodyPr wrap="none">
            <a:prstTxWarp prst="textNoShape">
              <a:avLst/>
            </a:prstTxWarp>
            <a:spAutoFit/>
          </a:bodyPr>
          <a:lstStyle/>
          <a:p>
            <a:pPr algn="r" eaLnBrk="1" hangingPunct="1">
              <a:buClr>
                <a:srgbClr val="FFFF00"/>
              </a:buClr>
              <a:buSzPct val="80000"/>
              <a:buFont typeface="Wingdings" charset="2"/>
              <a:buNone/>
            </a:pPr>
            <a:r>
              <a:rPr lang="en-US" sz="1600" b="0" dirty="0">
                <a:latin typeface="Arial" charset="0"/>
              </a:rPr>
              <a:t>4 kg</a:t>
            </a:r>
          </a:p>
        </p:txBody>
      </p:sp>
      <p:sp>
        <p:nvSpPr>
          <p:cNvPr id="979998" name="Text Box 30"/>
          <p:cNvSpPr txBox="1">
            <a:spLocks noChangeArrowheads="1"/>
          </p:cNvSpPr>
          <p:nvPr/>
        </p:nvSpPr>
        <p:spPr bwMode="auto">
          <a:xfrm>
            <a:off x="2743200" y="5257800"/>
            <a:ext cx="936625" cy="336550"/>
          </a:xfrm>
          <a:prstGeom prst="rect">
            <a:avLst/>
          </a:prstGeom>
          <a:noFill/>
          <a:ln w="9525">
            <a:noFill/>
            <a:miter lim="800000"/>
            <a:headEnd/>
            <a:tailEnd/>
          </a:ln>
        </p:spPr>
        <p:txBody>
          <a:bodyPr wrap="none">
            <a:prstTxWarp prst="textNoShape">
              <a:avLst/>
            </a:prstTxWarp>
            <a:spAutoFit/>
          </a:bodyPr>
          <a:lstStyle/>
          <a:p>
            <a:pPr eaLnBrk="1" hangingPunct="1">
              <a:buClr>
                <a:srgbClr val="FFFF00"/>
              </a:buClr>
              <a:buSzPct val="80000"/>
              <a:buFont typeface="Wingdings" charset="2"/>
              <a:buNone/>
            </a:pPr>
            <a:r>
              <a:rPr lang="en-US" sz="1600" b="0" dirty="0">
                <a:latin typeface="Arial" charset="0"/>
                <a:sym typeface="Wingdings" charset="2"/>
              </a:rPr>
              <a:t> 15</a:t>
            </a:r>
            <a:r>
              <a:rPr lang="en-US" sz="1600" b="0" dirty="0">
                <a:latin typeface="Arial" charset="0"/>
              </a:rPr>
              <a:t> kg</a:t>
            </a:r>
          </a:p>
        </p:txBody>
      </p:sp>
      <p:sp>
        <p:nvSpPr>
          <p:cNvPr id="63499" name="Rectangle 13"/>
          <p:cNvSpPr>
            <a:spLocks noGrp="1" noChangeArrowheads="1"/>
          </p:cNvSpPr>
          <p:nvPr>
            <p:ph type="title"/>
          </p:nvPr>
        </p:nvSpPr>
        <p:spPr>
          <a:xfrm>
            <a:off x="838200" y="0"/>
            <a:ext cx="7467600" cy="914400"/>
          </a:xfrm>
        </p:spPr>
        <p:txBody>
          <a:bodyPr/>
          <a:lstStyle/>
          <a:p>
            <a:pPr algn="ctr"/>
            <a:r>
              <a:rPr lang="en-US" dirty="0">
                <a:solidFill>
                  <a:srgbClr val="FF6600"/>
                </a:solidFill>
                <a:ea typeface="ＭＳ Ｐゴシック" charset="-128"/>
              </a:rPr>
              <a:t>Underground</a:t>
            </a:r>
            <a:r>
              <a:rPr lang="en-US" dirty="0" smtClean="0">
                <a:solidFill>
                  <a:srgbClr val="FF6600"/>
                </a:solidFill>
                <a:ea typeface="ＭＳ Ｐゴシック" charset="-128"/>
              </a:rPr>
              <a:t> Dark </a:t>
            </a:r>
            <a:r>
              <a:rPr lang="en-US" dirty="0">
                <a:solidFill>
                  <a:srgbClr val="FF6600"/>
                </a:solidFill>
                <a:ea typeface="ＭＳ Ｐゴシック" charset="-128"/>
              </a:rPr>
              <a:t>M</a:t>
            </a:r>
            <a:r>
              <a:rPr lang="en-US" dirty="0" smtClean="0">
                <a:solidFill>
                  <a:srgbClr val="FF6600"/>
                </a:solidFill>
                <a:ea typeface="ＭＳ Ｐゴシック" charset="-128"/>
              </a:rPr>
              <a:t>atter </a:t>
            </a:r>
            <a:r>
              <a:rPr lang="en-US" dirty="0">
                <a:solidFill>
                  <a:srgbClr val="FF6600"/>
                </a:solidFill>
                <a:ea typeface="ＭＳ Ｐゴシック" charset="-128"/>
              </a:rPr>
              <a:t>D</a:t>
            </a:r>
            <a:r>
              <a:rPr lang="en-US" dirty="0" smtClean="0">
                <a:solidFill>
                  <a:srgbClr val="FF6600"/>
                </a:solidFill>
                <a:ea typeface="ＭＳ Ｐゴシック" charset="-128"/>
              </a:rPr>
              <a:t>etectors</a:t>
            </a:r>
            <a:endParaRPr lang="en-US" dirty="0">
              <a:solidFill>
                <a:srgbClr val="FF6600"/>
              </a:solidFill>
              <a:ea typeface="ＭＳ Ｐゴシック" charset="-128"/>
            </a:endParaRPr>
          </a:p>
        </p:txBody>
      </p:sp>
    </p:spTree>
    <p:custDataLst>
      <p:tags r:id="rId1"/>
    </p:custDataLst>
  </p:cSld>
  <p:clrMapOvr>
    <a:masterClrMapping/>
  </p:clrMapOvr>
  <p:transition advTm="1272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799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998"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ext Box 3"/>
          <p:cNvSpPr txBox="1">
            <a:spLocks noChangeArrowheads="1"/>
          </p:cNvSpPr>
          <p:nvPr/>
        </p:nvSpPr>
        <p:spPr bwMode="auto">
          <a:xfrm>
            <a:off x="1828800" y="1524000"/>
            <a:ext cx="5638800" cy="366713"/>
          </a:xfrm>
          <a:prstGeom prst="rect">
            <a:avLst/>
          </a:prstGeom>
          <a:noFill/>
          <a:ln w="9525">
            <a:noFill/>
            <a:miter lim="800000"/>
            <a:headEnd/>
            <a:tailEnd/>
          </a:ln>
        </p:spPr>
        <p:txBody>
          <a:bodyPr>
            <a:prstTxWarp prst="textNoShape">
              <a:avLst/>
            </a:prstTxWarp>
            <a:spAutoFit/>
          </a:bodyPr>
          <a:lstStyle/>
          <a:p>
            <a:endParaRPr lang="en-US" sz="1800" b="0" dirty="0">
              <a:solidFill>
                <a:schemeClr val="tx1"/>
              </a:solidFill>
              <a:latin typeface="Times New Roman" charset="0"/>
            </a:endParaRPr>
          </a:p>
        </p:txBody>
      </p:sp>
      <p:sp>
        <p:nvSpPr>
          <p:cNvPr id="115716" name="Text Box 4"/>
          <p:cNvSpPr txBox="1">
            <a:spLocks noChangeArrowheads="1"/>
          </p:cNvSpPr>
          <p:nvPr/>
        </p:nvSpPr>
        <p:spPr bwMode="auto">
          <a:xfrm>
            <a:off x="3641725" y="1866900"/>
            <a:ext cx="288925" cy="366713"/>
          </a:xfrm>
          <a:prstGeom prst="rect">
            <a:avLst/>
          </a:prstGeom>
          <a:noFill/>
          <a:ln w="9525">
            <a:noFill/>
            <a:miter lim="800000"/>
            <a:headEnd/>
            <a:tailEnd/>
          </a:ln>
        </p:spPr>
        <p:txBody>
          <a:bodyPr wrap="none">
            <a:prstTxWarp prst="textNoShape">
              <a:avLst/>
            </a:prstTxWarp>
            <a:spAutoFit/>
          </a:bodyPr>
          <a:lstStyle/>
          <a:p>
            <a:endParaRPr lang="en-US" sz="1800" b="0" dirty="0">
              <a:solidFill>
                <a:schemeClr val="tx1"/>
              </a:solidFill>
              <a:latin typeface="Times New Roman" charset="0"/>
            </a:endParaRPr>
          </a:p>
        </p:txBody>
      </p:sp>
      <p:sp>
        <p:nvSpPr>
          <p:cNvPr id="115717" name="Rectangle 5"/>
          <p:cNvSpPr>
            <a:spLocks noChangeArrowheads="1"/>
          </p:cNvSpPr>
          <p:nvPr/>
        </p:nvSpPr>
        <p:spPr bwMode="auto">
          <a:xfrm>
            <a:off x="1447800" y="1828800"/>
            <a:ext cx="4384675" cy="396875"/>
          </a:xfrm>
          <a:prstGeom prst="rect">
            <a:avLst/>
          </a:prstGeom>
          <a:noFill/>
          <a:ln w="9525">
            <a:noFill/>
            <a:miter lim="800000"/>
            <a:headEnd/>
            <a:tailEnd/>
          </a:ln>
        </p:spPr>
        <p:txBody>
          <a:bodyPr>
            <a:prstTxWarp prst="textNoShape">
              <a:avLst/>
            </a:prstTxWarp>
            <a:spAutoFit/>
          </a:bodyPr>
          <a:lstStyle/>
          <a:p>
            <a:pPr>
              <a:buFont typeface="Symbol" charset="2"/>
              <a:buNone/>
            </a:pPr>
            <a:endParaRPr lang="en-US" sz="2000" b="0" dirty="0">
              <a:solidFill>
                <a:schemeClr val="tx1"/>
              </a:solidFill>
              <a:latin typeface="New Century Schlbk" charset="0"/>
            </a:endParaRPr>
          </a:p>
        </p:txBody>
      </p:sp>
      <p:sp>
        <p:nvSpPr>
          <p:cNvPr id="115718" name="Text Box 6"/>
          <p:cNvSpPr txBox="1">
            <a:spLocks noChangeArrowheads="1"/>
          </p:cNvSpPr>
          <p:nvPr/>
        </p:nvSpPr>
        <p:spPr bwMode="auto">
          <a:xfrm>
            <a:off x="228600" y="1143000"/>
            <a:ext cx="8763000" cy="396875"/>
          </a:xfrm>
          <a:prstGeom prst="rect">
            <a:avLst/>
          </a:prstGeom>
          <a:noFill/>
          <a:ln w="9525">
            <a:noFill/>
            <a:miter lim="800000"/>
            <a:headEnd/>
            <a:tailEnd/>
          </a:ln>
        </p:spPr>
        <p:txBody>
          <a:bodyPr>
            <a:prstTxWarp prst="textNoShape">
              <a:avLst/>
            </a:prstTxWarp>
            <a:spAutoFit/>
          </a:bodyPr>
          <a:lstStyle/>
          <a:p>
            <a:pPr>
              <a:spcBef>
                <a:spcPts val="1200"/>
              </a:spcBef>
              <a:buClrTx/>
              <a:buFontTx/>
              <a:buNone/>
            </a:pPr>
            <a:endParaRPr lang="en-US" sz="2000" b="0" dirty="0">
              <a:solidFill>
                <a:schemeClr val="tx1"/>
              </a:solidFill>
              <a:latin typeface="New Century Schlbk" charset="0"/>
            </a:endParaRPr>
          </a:p>
        </p:txBody>
      </p:sp>
      <p:sp>
        <p:nvSpPr>
          <p:cNvPr id="115719" name="Rectangle 7"/>
          <p:cNvSpPr>
            <a:spLocks noChangeArrowheads="1"/>
          </p:cNvSpPr>
          <p:nvPr/>
        </p:nvSpPr>
        <p:spPr bwMode="auto">
          <a:xfrm>
            <a:off x="0" y="0"/>
            <a:ext cx="9144000" cy="6858000"/>
          </a:xfrm>
          <a:prstGeom prst="rect">
            <a:avLst/>
          </a:prstGeom>
          <a:noFill/>
          <a:ln w="9525">
            <a:noFill/>
            <a:miter lim="800000"/>
            <a:headEnd/>
            <a:tailEnd/>
          </a:ln>
        </p:spPr>
        <p:txBody>
          <a:bodyPr wrap="none" anchor="ctr">
            <a:prstTxWarp prst="textNoShape">
              <a:avLst/>
            </a:prstTxWarp>
          </a:bodyPr>
          <a:lstStyle/>
          <a:p>
            <a:endParaRPr lang="en-US" dirty="0"/>
          </a:p>
        </p:txBody>
      </p:sp>
      <p:grpSp>
        <p:nvGrpSpPr>
          <p:cNvPr id="9" name="Group 2"/>
          <p:cNvGrpSpPr>
            <a:grpSpLocks/>
          </p:cNvGrpSpPr>
          <p:nvPr/>
        </p:nvGrpSpPr>
        <p:grpSpPr bwMode="auto">
          <a:xfrm>
            <a:off x="6010275" y="628650"/>
            <a:ext cx="2828925" cy="5638800"/>
            <a:chOff x="3786" y="396"/>
            <a:chExt cx="1782" cy="3552"/>
          </a:xfrm>
        </p:grpSpPr>
        <p:pic>
          <p:nvPicPr>
            <p:cNvPr id="10" name="Picture 3" descr="supernovaacc"/>
            <p:cNvPicPr>
              <a:picLocks noChangeAspect="1" noChangeArrowheads="1"/>
            </p:cNvPicPr>
            <p:nvPr/>
          </p:nvPicPr>
          <p:blipFill>
            <a:blip r:embed="rId2"/>
            <a:srcRect l="447" b="12762"/>
            <a:stretch>
              <a:fillRect/>
            </a:stretch>
          </p:blipFill>
          <p:spPr bwMode="auto">
            <a:xfrm>
              <a:off x="3788" y="2527"/>
              <a:ext cx="1780" cy="1415"/>
            </a:xfrm>
            <a:prstGeom prst="rect">
              <a:avLst/>
            </a:prstGeom>
            <a:noFill/>
            <a:ln w="9525">
              <a:noFill/>
              <a:miter lim="800000"/>
              <a:headEnd/>
              <a:tailEnd/>
            </a:ln>
          </p:spPr>
        </p:pic>
        <p:pic>
          <p:nvPicPr>
            <p:cNvPr id="11" name="Picture 10" descr="4mDome"/>
            <p:cNvPicPr>
              <a:picLocks noChangeAspect="1" noChangeArrowheads="1"/>
            </p:cNvPicPr>
            <p:nvPr/>
          </p:nvPicPr>
          <p:blipFill>
            <a:blip r:embed="rId3">
              <a:lum bright="14000"/>
            </a:blip>
            <a:srcRect t="7381" b="11520"/>
            <a:stretch>
              <a:fillRect/>
            </a:stretch>
          </p:blipFill>
          <p:spPr bwMode="auto">
            <a:xfrm>
              <a:off x="3789" y="1428"/>
              <a:ext cx="1773" cy="1371"/>
            </a:xfrm>
            <a:prstGeom prst="rect">
              <a:avLst/>
            </a:prstGeom>
            <a:noFill/>
            <a:ln w="9525">
              <a:noFill/>
              <a:miter lim="800000"/>
              <a:headEnd/>
              <a:tailEnd/>
            </a:ln>
          </p:spPr>
        </p:pic>
        <p:pic>
          <p:nvPicPr>
            <p:cNvPr id="12" name="Picture 3" descr="galaxy_zoom"/>
            <p:cNvPicPr>
              <a:picLocks noChangeAspect="1" noChangeArrowheads="1"/>
            </p:cNvPicPr>
            <p:nvPr/>
          </p:nvPicPr>
          <p:blipFill>
            <a:blip r:embed="rId4"/>
            <a:srcRect l="8678"/>
            <a:stretch>
              <a:fillRect/>
            </a:stretch>
          </p:blipFill>
          <p:spPr bwMode="auto">
            <a:xfrm>
              <a:off x="3786" y="405"/>
              <a:ext cx="1768" cy="1260"/>
            </a:xfrm>
            <a:prstGeom prst="rect">
              <a:avLst/>
            </a:prstGeom>
            <a:noFill/>
            <a:ln w="9525">
              <a:noFill/>
              <a:miter lim="800000"/>
              <a:headEnd/>
              <a:tailEnd/>
            </a:ln>
          </p:spPr>
        </p:pic>
        <p:sp>
          <p:nvSpPr>
            <p:cNvPr id="13" name="Text Box 6"/>
            <p:cNvSpPr txBox="1">
              <a:spLocks noChangeArrowheads="1"/>
            </p:cNvSpPr>
            <p:nvPr/>
          </p:nvSpPr>
          <p:spPr bwMode="auto">
            <a:xfrm>
              <a:off x="4898" y="541"/>
              <a:ext cx="639" cy="2588"/>
            </a:xfrm>
            <a:prstGeom prst="rect">
              <a:avLst/>
            </a:prstGeom>
            <a:noFill/>
            <a:ln w="9525">
              <a:noFill/>
              <a:miter lim="800000"/>
              <a:headEnd/>
              <a:tailEnd/>
            </a:ln>
          </p:spPr>
          <p:txBody>
            <a:bodyPr wrap="none">
              <a:prstTxWarp prst="textNoShape">
                <a:avLst/>
              </a:prstTxWarp>
              <a:spAutoFit/>
            </a:bodyPr>
            <a:lstStyle/>
            <a:p>
              <a:pPr algn="ctr" eaLnBrk="1" hangingPunct="1">
                <a:spcBef>
                  <a:spcPct val="0"/>
                </a:spcBef>
                <a:buClrTx/>
                <a:buFontTx/>
                <a:buNone/>
              </a:pPr>
              <a:r>
                <a:rPr lang="en-US" b="0" dirty="0">
                  <a:latin typeface="Arial" charset="0"/>
                </a:rPr>
                <a:t>SDSS</a:t>
              </a:r>
            </a:p>
            <a:p>
              <a:pPr algn="ctr" eaLnBrk="1" hangingPunct="1">
                <a:spcBef>
                  <a:spcPct val="0"/>
                </a:spcBef>
                <a:buClrTx/>
                <a:buFontTx/>
                <a:buNone/>
              </a:pPr>
              <a:endParaRPr lang="en-US" b="0" dirty="0">
                <a:latin typeface="Arial" charset="0"/>
              </a:endParaRPr>
            </a:p>
            <a:p>
              <a:pPr algn="ctr" eaLnBrk="1" hangingPunct="1">
                <a:spcBef>
                  <a:spcPct val="0"/>
                </a:spcBef>
                <a:buClrTx/>
                <a:buFontTx/>
                <a:buNone/>
              </a:pPr>
              <a:endParaRPr lang="en-US" b="0" dirty="0">
                <a:latin typeface="Arial" charset="0"/>
              </a:endParaRPr>
            </a:p>
            <a:p>
              <a:pPr algn="ctr" eaLnBrk="1" hangingPunct="1">
                <a:spcBef>
                  <a:spcPct val="0"/>
                </a:spcBef>
                <a:buClrTx/>
                <a:buFontTx/>
                <a:buNone/>
              </a:pPr>
              <a:endParaRPr lang="en-US" b="0" dirty="0">
                <a:latin typeface="Arial" charset="0"/>
              </a:endParaRPr>
            </a:p>
            <a:p>
              <a:pPr algn="ctr" eaLnBrk="1" hangingPunct="1">
                <a:spcBef>
                  <a:spcPct val="0"/>
                </a:spcBef>
                <a:buClrTx/>
                <a:buFontTx/>
                <a:buNone/>
              </a:pPr>
              <a:endParaRPr lang="en-US" b="0" dirty="0">
                <a:latin typeface="Arial" charset="0"/>
              </a:endParaRPr>
            </a:p>
            <a:p>
              <a:pPr algn="ctr" eaLnBrk="1" hangingPunct="1">
                <a:spcBef>
                  <a:spcPct val="0"/>
                </a:spcBef>
                <a:buClrTx/>
                <a:buFontTx/>
                <a:buNone/>
              </a:pPr>
              <a:r>
                <a:rPr lang="en-US" b="0" dirty="0">
                  <a:latin typeface="Arial" charset="0"/>
                </a:rPr>
                <a:t>DES</a:t>
              </a:r>
            </a:p>
            <a:p>
              <a:pPr algn="ctr" eaLnBrk="1" hangingPunct="1">
                <a:spcBef>
                  <a:spcPct val="0"/>
                </a:spcBef>
                <a:buClrTx/>
                <a:buFontTx/>
                <a:buNone/>
              </a:pPr>
              <a:endParaRPr lang="en-US" b="0" dirty="0">
                <a:latin typeface="Arial" charset="0"/>
              </a:endParaRPr>
            </a:p>
            <a:p>
              <a:pPr algn="ctr" eaLnBrk="1" hangingPunct="1">
                <a:spcBef>
                  <a:spcPct val="0"/>
                </a:spcBef>
                <a:buClrTx/>
                <a:buFontTx/>
                <a:buNone/>
              </a:pPr>
              <a:endParaRPr lang="en-US" b="0" dirty="0">
                <a:latin typeface="Arial" charset="0"/>
              </a:endParaRPr>
            </a:p>
            <a:p>
              <a:pPr algn="ctr" eaLnBrk="1" hangingPunct="1">
                <a:spcBef>
                  <a:spcPct val="0"/>
                </a:spcBef>
                <a:buClrTx/>
                <a:buFontTx/>
                <a:buNone/>
              </a:pPr>
              <a:endParaRPr lang="en-US" b="0" dirty="0">
                <a:latin typeface="Arial" charset="0"/>
              </a:endParaRPr>
            </a:p>
            <a:p>
              <a:pPr algn="ctr" eaLnBrk="1" hangingPunct="1">
                <a:spcBef>
                  <a:spcPct val="0"/>
                </a:spcBef>
                <a:buClrTx/>
                <a:buFontTx/>
                <a:buNone/>
              </a:pPr>
              <a:endParaRPr lang="en-US" b="0" dirty="0">
                <a:latin typeface="Arial" charset="0"/>
              </a:endParaRPr>
            </a:p>
            <a:p>
              <a:pPr algn="ctr" eaLnBrk="1" hangingPunct="1">
                <a:spcBef>
                  <a:spcPct val="0"/>
                </a:spcBef>
                <a:buClrTx/>
                <a:buFontTx/>
                <a:buNone/>
              </a:pPr>
              <a:r>
                <a:rPr lang="en-US" b="0" dirty="0">
                  <a:latin typeface="Arial" charset="0"/>
                </a:rPr>
                <a:t>JDEM</a:t>
              </a:r>
            </a:p>
          </p:txBody>
        </p:sp>
        <p:sp>
          <p:nvSpPr>
            <p:cNvPr id="14" name="Rectangle 7"/>
            <p:cNvSpPr>
              <a:spLocks noChangeArrowheads="1"/>
            </p:cNvSpPr>
            <p:nvPr/>
          </p:nvSpPr>
          <p:spPr bwMode="auto">
            <a:xfrm>
              <a:off x="3792" y="396"/>
              <a:ext cx="1776" cy="3552"/>
            </a:xfrm>
            <a:prstGeom prst="rect">
              <a:avLst/>
            </a:prstGeom>
            <a:noFill/>
            <a:ln w="9525">
              <a:solidFill>
                <a:srgbClr val="FFFFFF"/>
              </a:solidFill>
              <a:miter lim="800000"/>
              <a:headEnd/>
              <a:tailEnd/>
            </a:ln>
          </p:spPr>
          <p:txBody>
            <a:bodyPr wrap="none" anchor="ctr">
              <a:prstTxWarp prst="textNoShape">
                <a:avLst/>
              </a:prstTxWarp>
            </a:bodyPr>
            <a:lstStyle/>
            <a:p>
              <a:pPr algn="r" eaLnBrk="1" hangingPunct="1">
                <a:buClr>
                  <a:srgbClr val="FFFF00"/>
                </a:buClr>
                <a:buSzPct val="80000"/>
                <a:buFont typeface="Wingdings" charset="2"/>
                <a:buNone/>
              </a:pPr>
              <a:endParaRPr lang="en-US" sz="1000" b="0" dirty="0">
                <a:solidFill>
                  <a:srgbClr val="000000"/>
                </a:solidFill>
                <a:latin typeface="Arial" charset="0"/>
              </a:endParaRPr>
            </a:p>
          </p:txBody>
        </p:sp>
        <p:sp>
          <p:nvSpPr>
            <p:cNvPr id="15" name="Line 8"/>
            <p:cNvSpPr>
              <a:spLocks noChangeShapeType="1"/>
            </p:cNvSpPr>
            <p:nvPr/>
          </p:nvSpPr>
          <p:spPr bwMode="auto">
            <a:xfrm>
              <a:off x="3792" y="1668"/>
              <a:ext cx="1776" cy="0"/>
            </a:xfrm>
            <a:prstGeom prst="line">
              <a:avLst/>
            </a:prstGeom>
            <a:noFill/>
            <a:ln w="9525">
              <a:solidFill>
                <a:srgbClr val="FFFFFF"/>
              </a:solidFill>
              <a:round/>
              <a:headEnd/>
              <a:tailEnd/>
            </a:ln>
          </p:spPr>
          <p:txBody>
            <a:bodyPr>
              <a:prstTxWarp prst="textNoShape">
                <a:avLst/>
              </a:prstTxWarp>
            </a:bodyPr>
            <a:lstStyle/>
            <a:p>
              <a:endParaRPr lang="en-US" dirty="0"/>
            </a:p>
          </p:txBody>
        </p:sp>
        <p:sp>
          <p:nvSpPr>
            <p:cNvPr id="16" name="Line 9"/>
            <p:cNvSpPr>
              <a:spLocks noChangeShapeType="1"/>
            </p:cNvSpPr>
            <p:nvPr/>
          </p:nvSpPr>
          <p:spPr bwMode="auto">
            <a:xfrm>
              <a:off x="3792" y="2772"/>
              <a:ext cx="1776" cy="0"/>
            </a:xfrm>
            <a:prstGeom prst="line">
              <a:avLst/>
            </a:prstGeom>
            <a:noFill/>
            <a:ln w="9525">
              <a:solidFill>
                <a:srgbClr val="FFFFFF"/>
              </a:solidFill>
              <a:round/>
              <a:headEnd/>
              <a:tailEnd/>
            </a:ln>
          </p:spPr>
          <p:txBody>
            <a:bodyPr>
              <a:prstTxWarp prst="textNoShape">
                <a:avLst/>
              </a:prstTxWarp>
            </a:bodyPr>
            <a:lstStyle/>
            <a:p>
              <a:endParaRPr lang="en-US" dirty="0"/>
            </a:p>
          </p:txBody>
        </p:sp>
      </p:grpSp>
      <p:sp>
        <p:nvSpPr>
          <p:cNvPr id="17" name="Rectangle 10"/>
          <p:cNvSpPr txBox="1">
            <a:spLocks noChangeArrowheads="1"/>
          </p:cNvSpPr>
          <p:nvPr/>
        </p:nvSpPr>
        <p:spPr bwMode="auto">
          <a:xfrm>
            <a:off x="0" y="1047750"/>
            <a:ext cx="5562600" cy="5276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81000" marR="0" lvl="0" indent="-381000" algn="l" defTabSz="914400" rtl="0" eaLnBrk="1" fontAlgn="base" latinLnBrk="0" hangingPunct="1">
              <a:lnSpc>
                <a:spcPct val="100000"/>
              </a:lnSpc>
              <a:spcBef>
                <a:spcPct val="20000"/>
              </a:spcBef>
              <a:spcAft>
                <a:spcPct val="0"/>
              </a:spcAft>
              <a:buClrTx/>
              <a:buSzPct val="80000"/>
              <a:buFont typeface="Times" charset="0"/>
              <a:buAutoNum type="arabicPeriod"/>
              <a:tabLst/>
              <a:defRPr/>
            </a:pPr>
            <a:r>
              <a:rPr kumimoji="0" lang="en-US" sz="18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SDSS (Sloan Digital Sky Survey)</a:t>
            </a:r>
          </a:p>
          <a:p>
            <a:pPr marL="800100" marR="0" lvl="1" indent="-342900" algn="l" defTabSz="914400" rtl="0" eaLnBrk="1" fontAlgn="base" latinLnBrk="0" hangingPunct="1">
              <a:lnSpc>
                <a:spcPct val="100000"/>
              </a:lnSpc>
              <a:spcBef>
                <a:spcPct val="20000"/>
              </a:spcBef>
              <a:spcAft>
                <a:spcPct val="0"/>
              </a:spcAft>
              <a:buClrTx/>
              <a:buSzPct val="45000"/>
              <a:buFont typeface="Times" charset="0"/>
              <a:buChar char="•"/>
              <a:tabLst/>
              <a:defRPr/>
            </a:pPr>
            <a:r>
              <a:rPr kumimoji="0" lang="en-US" sz="1800" b="0" i="0" u="none" strike="noStrike" kern="0" cap="none" spc="0" normalizeH="0" baseline="0" noProof="0" dirty="0" smtClean="0">
                <a:ln>
                  <a:noFill/>
                </a:ln>
                <a:solidFill>
                  <a:schemeClr val="tx1"/>
                </a:solidFill>
                <a:effectLst/>
                <a:uLnTx/>
                <a:uFillTx/>
                <a:latin typeface="+mn-lt"/>
                <a:ea typeface="ＭＳ Ｐゴシック" pitchFamily="-108" charset="-128"/>
              </a:rPr>
              <a:t>2.5 meter telescope in New Mexico</a:t>
            </a:r>
          </a:p>
          <a:p>
            <a:pPr marL="800100" marR="0" lvl="1" indent="-342900" algn="l" defTabSz="914400" rtl="0" eaLnBrk="1" fontAlgn="base" latinLnBrk="0" hangingPunct="1">
              <a:lnSpc>
                <a:spcPct val="100000"/>
              </a:lnSpc>
              <a:spcBef>
                <a:spcPct val="20000"/>
              </a:spcBef>
              <a:spcAft>
                <a:spcPct val="0"/>
              </a:spcAft>
              <a:buClrTx/>
              <a:buSzPct val="45000"/>
              <a:buFont typeface="Times" charset="0"/>
              <a:buChar char="•"/>
              <a:tabLst/>
              <a:defRPr/>
            </a:pPr>
            <a:r>
              <a:rPr kumimoji="0" lang="en-US" sz="1800" b="0" i="0" u="none" strike="noStrike" kern="0" cap="none" spc="0" normalizeH="0" baseline="0" noProof="0" dirty="0" smtClean="0">
                <a:ln>
                  <a:noFill/>
                </a:ln>
                <a:solidFill>
                  <a:schemeClr val="tx1"/>
                </a:solidFill>
                <a:effectLst/>
                <a:uLnTx/>
                <a:uFillTx/>
                <a:latin typeface="+mn-lt"/>
                <a:ea typeface="ＭＳ Ｐゴシック" pitchFamily="-108" charset="-128"/>
              </a:rPr>
              <a:t>Ranks as the facility with the highest impact on astronomy for the 3</a:t>
            </a:r>
            <a:r>
              <a:rPr kumimoji="0" lang="en-US" sz="1800" b="0" i="0" u="none" strike="noStrike" kern="0" cap="none" spc="0" normalizeH="0" baseline="30000" noProof="0" dirty="0" smtClean="0">
                <a:ln>
                  <a:noFill/>
                </a:ln>
                <a:solidFill>
                  <a:schemeClr val="tx1"/>
                </a:solidFill>
                <a:effectLst/>
                <a:uLnTx/>
                <a:uFillTx/>
                <a:latin typeface="+mn-lt"/>
                <a:ea typeface="ＭＳ Ｐゴシック" pitchFamily="-108" charset="-128"/>
              </a:rPr>
              <a:t>rd</a:t>
            </a:r>
            <a:r>
              <a:rPr kumimoji="0" lang="en-US" sz="1800" b="0" i="0" u="none" strike="noStrike" kern="0" cap="none" spc="0" normalizeH="0" baseline="0" noProof="0" dirty="0" smtClean="0">
                <a:ln>
                  <a:noFill/>
                </a:ln>
                <a:solidFill>
                  <a:schemeClr val="tx1"/>
                </a:solidFill>
                <a:effectLst/>
                <a:uLnTx/>
                <a:uFillTx/>
                <a:latin typeface="+mn-lt"/>
                <a:ea typeface="ＭＳ Ｐゴシック" pitchFamily="-108" charset="-128"/>
              </a:rPr>
              <a:t> year in a row.</a:t>
            </a:r>
          </a:p>
          <a:p>
            <a:pPr marL="800100" marR="0" lvl="1" indent="-342900" algn="l" defTabSz="914400" rtl="0" eaLnBrk="1" fontAlgn="base" latinLnBrk="0" hangingPunct="1">
              <a:lnSpc>
                <a:spcPct val="100000"/>
              </a:lnSpc>
              <a:spcBef>
                <a:spcPct val="20000"/>
              </a:spcBef>
              <a:spcAft>
                <a:spcPct val="0"/>
              </a:spcAft>
              <a:buClrTx/>
              <a:buSzPct val="45000"/>
              <a:buFont typeface="Times" charset="0"/>
              <a:buChar char="•"/>
              <a:tabLst/>
              <a:defRPr/>
            </a:pPr>
            <a:r>
              <a:rPr kumimoji="0" lang="en-US" sz="1800" b="0" i="0" u="none" strike="noStrike" kern="0" cap="none" spc="0" normalizeH="0" baseline="0" noProof="0" dirty="0" smtClean="0">
                <a:ln>
                  <a:noFill/>
                </a:ln>
                <a:solidFill>
                  <a:schemeClr val="tx1"/>
                </a:solidFill>
                <a:effectLst/>
                <a:uLnTx/>
                <a:uFillTx/>
                <a:latin typeface="+mn-lt"/>
                <a:ea typeface="ＭＳ Ｐゴシック" pitchFamily="-108" charset="-128"/>
              </a:rPr>
              <a:t>Power spectrum of galaxies constrain dark energy density parameter.</a:t>
            </a:r>
          </a:p>
          <a:p>
            <a:pPr marL="800100" marR="0" lvl="1" indent="-342900" algn="l" defTabSz="914400" rtl="0" eaLnBrk="1" fontAlgn="base" latinLnBrk="0" hangingPunct="1">
              <a:lnSpc>
                <a:spcPct val="100000"/>
              </a:lnSpc>
              <a:spcBef>
                <a:spcPct val="20000"/>
              </a:spcBef>
              <a:spcAft>
                <a:spcPct val="0"/>
              </a:spcAft>
              <a:buClrTx/>
              <a:buSzPct val="45000"/>
              <a:buFont typeface="Times" charset="0"/>
              <a:buChar char="•"/>
              <a:tabLst/>
              <a:defRPr/>
            </a:pPr>
            <a:endParaRPr kumimoji="0" lang="en-US" sz="1400" b="0" i="0" u="none" strike="noStrike" kern="0" cap="none" spc="0" normalizeH="0" baseline="0" noProof="0" dirty="0" smtClean="0">
              <a:ln>
                <a:noFill/>
              </a:ln>
              <a:solidFill>
                <a:schemeClr val="tx1"/>
              </a:solidFill>
              <a:effectLst/>
              <a:uLnTx/>
              <a:uFillTx/>
              <a:latin typeface="+mn-lt"/>
              <a:ea typeface="ＭＳ Ｐゴシック" pitchFamily="-108" charset="-128"/>
            </a:endParaRPr>
          </a:p>
          <a:p>
            <a:pPr marL="381000" marR="0" lvl="0" indent="-381000" algn="l" defTabSz="914400" rtl="0" eaLnBrk="1" fontAlgn="base" latinLnBrk="0" hangingPunct="1">
              <a:lnSpc>
                <a:spcPct val="100000"/>
              </a:lnSpc>
              <a:spcBef>
                <a:spcPct val="20000"/>
              </a:spcBef>
              <a:spcAft>
                <a:spcPct val="0"/>
              </a:spcAft>
              <a:buClrTx/>
              <a:buSzPct val="80000"/>
              <a:buFont typeface="Times" charset="0"/>
              <a:buAutoNum type="arabicPeriod"/>
              <a:tabLst/>
              <a:defRPr/>
            </a:pPr>
            <a:r>
              <a:rPr kumimoji="0" lang="en-US" sz="18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DES (Dark Energy Survey)</a:t>
            </a:r>
          </a:p>
          <a:p>
            <a:pPr marL="800100" marR="0" lvl="1" indent="-342900" algn="l" defTabSz="914400" rtl="0" eaLnBrk="1" fontAlgn="base" latinLnBrk="0" hangingPunct="1">
              <a:lnSpc>
                <a:spcPct val="100000"/>
              </a:lnSpc>
              <a:spcBef>
                <a:spcPct val="20000"/>
              </a:spcBef>
              <a:spcAft>
                <a:spcPct val="0"/>
              </a:spcAft>
              <a:buClrTx/>
              <a:buSzPct val="45000"/>
              <a:buFont typeface="Wingdings" charset="2"/>
              <a:buChar char="§"/>
              <a:tabLst/>
              <a:defRPr/>
            </a:pPr>
            <a:r>
              <a:rPr kumimoji="0" lang="en-US" sz="1800" b="0" i="0" u="none" strike="noStrike" kern="0" cap="none" spc="0" normalizeH="0" baseline="0" noProof="0" dirty="0" smtClean="0">
                <a:ln>
                  <a:noFill/>
                </a:ln>
                <a:solidFill>
                  <a:schemeClr val="tx1"/>
                </a:solidFill>
                <a:effectLst/>
                <a:uLnTx/>
                <a:uFillTx/>
                <a:latin typeface="+mn-lt"/>
                <a:ea typeface="ＭＳ Ｐゴシック" pitchFamily="-108" charset="-128"/>
              </a:rPr>
              <a:t>4 meter telescope in Chile</a:t>
            </a:r>
          </a:p>
          <a:p>
            <a:pPr marL="800100" marR="0" lvl="1" indent="-342900" algn="l" defTabSz="914400" rtl="0" eaLnBrk="1" fontAlgn="base" latinLnBrk="0" hangingPunct="1">
              <a:lnSpc>
                <a:spcPct val="100000"/>
              </a:lnSpc>
              <a:spcBef>
                <a:spcPct val="20000"/>
              </a:spcBef>
              <a:spcAft>
                <a:spcPct val="0"/>
              </a:spcAft>
              <a:buClrTx/>
              <a:buSzPct val="45000"/>
              <a:buFont typeface="Wingdings" charset="2"/>
              <a:buChar char="§"/>
              <a:tabLst/>
              <a:defRPr/>
            </a:pPr>
            <a:r>
              <a:rPr kumimoji="0" lang="en-US" sz="1800" b="0" i="0" u="none" strike="noStrike" kern="0" cap="none" spc="0" normalizeH="0" baseline="0" noProof="0" dirty="0" smtClean="0">
                <a:ln>
                  <a:noFill/>
                </a:ln>
                <a:solidFill>
                  <a:schemeClr val="tx1"/>
                </a:solidFill>
                <a:effectLst/>
                <a:uLnTx/>
                <a:uFillTx/>
                <a:latin typeface="+mn-lt"/>
                <a:ea typeface="ＭＳ Ｐゴシック" pitchFamily="-108" charset="-128"/>
              </a:rPr>
              <a:t>DES Camera: 	CD-3a on Apr. 29, 2008</a:t>
            </a:r>
          </a:p>
          <a:p>
            <a:pPr marL="800100" marR="0" lvl="1" indent="-342900" algn="l" defTabSz="914400" rtl="0" eaLnBrk="1" fontAlgn="base" latinLnBrk="0" hangingPunct="1">
              <a:lnSpc>
                <a:spcPct val="100000"/>
              </a:lnSpc>
              <a:spcBef>
                <a:spcPct val="20000"/>
              </a:spcBef>
              <a:spcAft>
                <a:spcPct val="0"/>
              </a:spcAft>
              <a:buClrTx/>
              <a:buSzPct val="45000"/>
              <a:buFont typeface="Wingdings" charset="2"/>
              <a:buChar char="§"/>
              <a:tabLst/>
              <a:defRPr/>
            </a:pPr>
            <a:r>
              <a:rPr kumimoji="0" lang="en-US" sz="1800" b="0" i="0" u="none" strike="noStrike" kern="0" cap="none" spc="0" normalizeH="0" baseline="0" noProof="0" dirty="0" smtClean="0">
                <a:ln>
                  <a:noFill/>
                </a:ln>
                <a:solidFill>
                  <a:schemeClr val="tx1"/>
                </a:solidFill>
                <a:effectLst/>
                <a:uLnTx/>
                <a:uFillTx/>
                <a:latin typeface="+mn-lt"/>
                <a:ea typeface="ＭＳ Ｐゴシック" pitchFamily="-108" charset="-128"/>
              </a:rPr>
              <a:t>				CD-3b on Oct. 24, 2008</a:t>
            </a:r>
          </a:p>
          <a:p>
            <a:pPr marL="800100" marR="0" lvl="1" indent="-342900" algn="l" defTabSz="914400" rtl="0" eaLnBrk="1" fontAlgn="base" latinLnBrk="0" hangingPunct="1">
              <a:lnSpc>
                <a:spcPct val="100000"/>
              </a:lnSpc>
              <a:spcBef>
                <a:spcPct val="20000"/>
              </a:spcBef>
              <a:spcAft>
                <a:spcPct val="0"/>
              </a:spcAft>
              <a:buClrTx/>
              <a:buSzPct val="45000"/>
              <a:buFont typeface="Wingdings" charset="2"/>
              <a:buChar char="§"/>
              <a:tabLst/>
              <a:defRPr/>
            </a:pPr>
            <a:r>
              <a:rPr kumimoji="0" lang="en-US" sz="1800" b="0" i="0" u="none" strike="noStrike" kern="0" cap="none" spc="0" normalizeH="0" baseline="0" noProof="0" dirty="0" smtClean="0">
                <a:ln>
                  <a:noFill/>
                </a:ln>
                <a:solidFill>
                  <a:schemeClr val="tx1"/>
                </a:solidFill>
                <a:effectLst/>
                <a:uLnTx/>
                <a:uFillTx/>
                <a:latin typeface="+mn-lt"/>
                <a:ea typeface="ＭＳ Ｐゴシック" pitchFamily="-108" charset="-128"/>
              </a:rPr>
              <a:t>Operation: 2011 – 2016</a:t>
            </a:r>
          </a:p>
          <a:p>
            <a:pPr marL="381000" marR="0" lvl="0" indent="-381000" algn="l" defTabSz="914400" rtl="0" eaLnBrk="1" fontAlgn="base" latinLnBrk="0" hangingPunct="1">
              <a:lnSpc>
                <a:spcPct val="100000"/>
              </a:lnSpc>
              <a:spcBef>
                <a:spcPct val="20000"/>
              </a:spcBef>
              <a:spcAft>
                <a:spcPct val="0"/>
              </a:spcAft>
              <a:buClrTx/>
              <a:buSzPct val="80000"/>
              <a:buFont typeface="Times" charset="0"/>
              <a:buAutoNum type="arabicPeriod"/>
              <a:tabLst/>
              <a:defRPr/>
            </a:pPr>
            <a:endParaRPr kumimoji="0" lang="en-US" sz="1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381000" marR="0" lvl="0" indent="-381000" algn="l" defTabSz="914400" rtl="0" eaLnBrk="1" fontAlgn="base" latinLnBrk="0" hangingPunct="1">
              <a:lnSpc>
                <a:spcPct val="100000"/>
              </a:lnSpc>
              <a:spcBef>
                <a:spcPct val="20000"/>
              </a:spcBef>
              <a:spcAft>
                <a:spcPct val="0"/>
              </a:spcAft>
              <a:buClrTx/>
              <a:buSzPct val="80000"/>
              <a:buFont typeface="Times" charset="0"/>
              <a:buAutoNum type="arabicPeriod"/>
              <a:tabLst/>
              <a:defRPr/>
            </a:pPr>
            <a:r>
              <a:rPr kumimoji="0" lang="en-US" sz="18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JDEM (Joint Dark Energy Mission)</a:t>
            </a:r>
          </a:p>
          <a:p>
            <a:pPr marL="800100" marR="0" lvl="1" indent="-342900" algn="l" defTabSz="914400" rtl="0" eaLnBrk="1" fontAlgn="base" latinLnBrk="0" hangingPunct="1">
              <a:lnSpc>
                <a:spcPct val="100000"/>
              </a:lnSpc>
              <a:spcBef>
                <a:spcPct val="20000"/>
              </a:spcBef>
              <a:spcAft>
                <a:spcPct val="0"/>
              </a:spcAft>
              <a:buClrTx/>
              <a:buSzPct val="45000"/>
              <a:buFont typeface="Wingdings" charset="2"/>
              <a:buChar char="§"/>
              <a:tabLst/>
              <a:defRPr/>
            </a:pPr>
            <a:r>
              <a:rPr kumimoji="0" lang="en-US" sz="1800" b="0" i="0" u="none" strike="noStrike" kern="0" cap="none" spc="0" normalizeH="0" baseline="0" noProof="0" dirty="0" smtClean="0">
                <a:ln>
                  <a:noFill/>
                </a:ln>
                <a:solidFill>
                  <a:schemeClr val="tx1"/>
                </a:solidFill>
                <a:effectLst/>
                <a:uLnTx/>
                <a:uFillTx/>
                <a:latin typeface="+mn-lt"/>
                <a:ea typeface="ＭＳ Ｐゴシック" pitchFamily="-108" charset="-128"/>
              </a:rPr>
              <a:t>Space telescope</a:t>
            </a:r>
          </a:p>
          <a:p>
            <a:pPr marL="800100" marR="0" lvl="1" indent="-342900" algn="l" defTabSz="914400" rtl="0" eaLnBrk="1" fontAlgn="base" latinLnBrk="0" hangingPunct="1">
              <a:lnSpc>
                <a:spcPct val="100000"/>
              </a:lnSpc>
              <a:spcBef>
                <a:spcPct val="20000"/>
              </a:spcBef>
              <a:spcAft>
                <a:spcPct val="0"/>
              </a:spcAft>
              <a:buClrTx/>
              <a:buSzPct val="45000"/>
              <a:buFont typeface="Wingdings" charset="2"/>
              <a:buChar char="§"/>
              <a:tabLst/>
              <a:defRPr/>
            </a:pPr>
            <a:r>
              <a:rPr kumimoji="0" lang="en-US" sz="1800" b="0" i="0" u="none" strike="noStrike" kern="0" cap="none" spc="0" normalizeH="0" baseline="0" noProof="0" dirty="0" smtClean="0">
                <a:ln>
                  <a:noFill/>
                </a:ln>
                <a:solidFill>
                  <a:schemeClr val="tx1"/>
                </a:solidFill>
                <a:effectLst/>
                <a:uLnTx/>
                <a:uFillTx/>
                <a:latin typeface="+mn-lt"/>
                <a:ea typeface="ＭＳ Ｐゴシック" pitchFamily="-108" charset="-128"/>
              </a:rPr>
              <a:t>Fermilab Goal: Science Operation Center</a:t>
            </a:r>
            <a:endParaRPr kumimoji="0" lang="en-US" sz="1800" b="0" i="0" u="none" strike="noStrike" kern="0" cap="none" spc="0" normalizeH="0" baseline="0" noProof="0" dirty="0">
              <a:ln>
                <a:noFill/>
              </a:ln>
              <a:solidFill>
                <a:schemeClr val="tx1"/>
              </a:solidFill>
              <a:effectLst/>
              <a:uLnTx/>
              <a:uFillTx/>
              <a:latin typeface="+mn-lt"/>
              <a:ea typeface="ＭＳ Ｐゴシック" pitchFamily="-108" charset="-128"/>
            </a:endParaRPr>
          </a:p>
        </p:txBody>
      </p:sp>
      <p:sp>
        <p:nvSpPr>
          <p:cNvPr id="18" name="Rectangle 11"/>
          <p:cNvSpPr txBox="1">
            <a:spLocks noChangeArrowheads="1"/>
          </p:cNvSpPr>
          <p:nvPr/>
        </p:nvSpPr>
        <p:spPr bwMode="auto">
          <a:xfrm>
            <a:off x="0" y="-19050"/>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FF6600"/>
                </a:solidFill>
                <a:effectLst/>
                <a:uLnTx/>
                <a:uFillTx/>
                <a:latin typeface="+mj-lt"/>
                <a:ea typeface="ＭＳ Ｐゴシック" charset="-128"/>
                <a:cs typeface="ＭＳ Ｐゴシック" charset="-128"/>
              </a:rPr>
              <a:t>Probing Dark Energy</a:t>
            </a:r>
            <a:endParaRPr kumimoji="0" lang="en-US" sz="2800" b="0" i="0" u="none" strike="noStrike" kern="0" cap="none" spc="0" normalizeH="0" baseline="0" noProof="0" dirty="0">
              <a:ln>
                <a:noFill/>
              </a:ln>
              <a:solidFill>
                <a:srgbClr val="FF6600"/>
              </a:solidFill>
              <a:effectLst/>
              <a:uLnTx/>
              <a:uFillTx/>
              <a:latin typeface="+mj-lt"/>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ngc6070"/>
          <p:cNvPicPr>
            <a:picLocks noChangeAspect="1" noChangeArrowheads="1"/>
          </p:cNvPicPr>
          <p:nvPr/>
        </p:nvPicPr>
        <p:blipFill>
          <a:blip r:embed="rId3"/>
          <a:srcRect/>
          <a:stretch>
            <a:fillRect/>
          </a:stretch>
        </p:blipFill>
        <p:spPr bwMode="auto">
          <a:xfrm>
            <a:off x="228600" y="1371600"/>
            <a:ext cx="4495800" cy="3695700"/>
          </a:xfrm>
          <a:prstGeom prst="rect">
            <a:avLst/>
          </a:prstGeom>
          <a:noFill/>
        </p:spPr>
      </p:pic>
      <p:pic>
        <p:nvPicPr>
          <p:cNvPr id="156675" name="Picture 3" descr="auger_design"/>
          <p:cNvPicPr>
            <a:picLocks noChangeAspect="1" noChangeArrowheads="1"/>
          </p:cNvPicPr>
          <p:nvPr/>
        </p:nvPicPr>
        <p:blipFill>
          <a:blip r:embed="rId4"/>
          <a:srcRect/>
          <a:stretch>
            <a:fillRect/>
          </a:stretch>
        </p:blipFill>
        <p:spPr bwMode="auto">
          <a:xfrm>
            <a:off x="4897438" y="1219200"/>
            <a:ext cx="4075112" cy="4191000"/>
          </a:xfrm>
          <a:prstGeom prst="rect">
            <a:avLst/>
          </a:prstGeom>
          <a:noFill/>
        </p:spPr>
      </p:pic>
      <p:sp>
        <p:nvSpPr>
          <p:cNvPr id="156676" name="Text Box 4"/>
          <p:cNvSpPr txBox="1">
            <a:spLocks noChangeArrowheads="1"/>
          </p:cNvSpPr>
          <p:nvPr/>
        </p:nvSpPr>
        <p:spPr bwMode="auto">
          <a:xfrm>
            <a:off x="457200" y="5181600"/>
            <a:ext cx="3962400" cy="366713"/>
          </a:xfrm>
          <a:prstGeom prst="rect">
            <a:avLst/>
          </a:prstGeom>
          <a:noFill/>
          <a:ln w="9525">
            <a:noFill/>
            <a:miter lim="800000"/>
            <a:headEnd/>
            <a:tailEnd/>
          </a:ln>
          <a:effectLst/>
        </p:spPr>
        <p:txBody>
          <a:bodyPr>
            <a:prstTxWarp prst="textNoShape">
              <a:avLst/>
            </a:prstTxWarp>
            <a:spAutoFit/>
          </a:bodyPr>
          <a:lstStyle/>
          <a:p>
            <a:pPr>
              <a:spcBef>
                <a:spcPct val="50000"/>
              </a:spcBef>
              <a:buNone/>
            </a:pPr>
            <a:r>
              <a:rPr lang="en-US" sz="1800" dirty="0"/>
              <a:t>Sloan Digital Sky Survey</a:t>
            </a:r>
          </a:p>
        </p:txBody>
      </p:sp>
      <p:sp>
        <p:nvSpPr>
          <p:cNvPr id="156677" name="Text Box 5"/>
          <p:cNvSpPr txBox="1">
            <a:spLocks noChangeArrowheads="1"/>
          </p:cNvSpPr>
          <p:nvPr/>
        </p:nvSpPr>
        <p:spPr bwMode="auto">
          <a:xfrm>
            <a:off x="4953000" y="5562600"/>
            <a:ext cx="3962400" cy="366713"/>
          </a:xfrm>
          <a:prstGeom prst="rect">
            <a:avLst/>
          </a:prstGeom>
          <a:noFill/>
          <a:ln w="9525">
            <a:noFill/>
            <a:miter lim="800000"/>
            <a:headEnd/>
            <a:tailEnd/>
          </a:ln>
          <a:effectLst/>
        </p:spPr>
        <p:txBody>
          <a:bodyPr>
            <a:prstTxWarp prst="textNoShape">
              <a:avLst/>
            </a:prstTxWarp>
            <a:spAutoFit/>
          </a:bodyPr>
          <a:lstStyle/>
          <a:p>
            <a:pPr>
              <a:spcBef>
                <a:spcPct val="50000"/>
              </a:spcBef>
              <a:buNone/>
            </a:pPr>
            <a:r>
              <a:rPr lang="en-US" sz="1800" dirty="0"/>
              <a:t>Pierre Auger Observatory</a:t>
            </a:r>
          </a:p>
        </p:txBody>
      </p:sp>
      <p:sp>
        <p:nvSpPr>
          <p:cNvPr id="156678" name="Rectangle 6"/>
          <p:cNvSpPr>
            <a:spLocks noChangeArrowheads="1"/>
          </p:cNvSpPr>
          <p:nvPr/>
        </p:nvSpPr>
        <p:spPr bwMode="auto">
          <a:xfrm>
            <a:off x="2644775" y="156002"/>
            <a:ext cx="3792538" cy="830997"/>
          </a:xfrm>
          <a:prstGeom prst="rect">
            <a:avLst/>
          </a:prstGeom>
          <a:noFill/>
          <a:ln w="9525">
            <a:noFill/>
            <a:miter lim="800000"/>
            <a:headEnd/>
            <a:tailEnd/>
          </a:ln>
          <a:effectLst/>
        </p:spPr>
        <p:txBody>
          <a:bodyPr anchor="ctr">
            <a:prstTxWarp prst="textNoShape">
              <a:avLst/>
            </a:prstTxWarp>
            <a:spAutoFit/>
          </a:bodyPr>
          <a:lstStyle/>
          <a:p>
            <a:pPr algn="ctr">
              <a:buNone/>
            </a:pPr>
            <a:r>
              <a:rPr lang="en-US" b="1" dirty="0">
                <a:solidFill>
                  <a:srgbClr val="FF6600"/>
                </a:solidFill>
              </a:rPr>
              <a:t>Outer Space</a:t>
            </a:r>
            <a:r>
              <a:rPr lang="en-US" dirty="0">
                <a:solidFill>
                  <a:srgbClr val="FF6600"/>
                </a:solidFill>
              </a:rPr>
              <a:t>  </a:t>
            </a:r>
            <a:r>
              <a:rPr lang="en-US" dirty="0" smtClean="0">
                <a:solidFill>
                  <a:srgbClr val="FF6600"/>
                </a:solidFill>
              </a:rPr>
              <a:t>                 </a:t>
            </a:r>
            <a:br>
              <a:rPr lang="en-US" dirty="0" smtClean="0">
                <a:solidFill>
                  <a:srgbClr val="FF6600"/>
                </a:solidFill>
              </a:rPr>
            </a:br>
            <a:r>
              <a:rPr lang="en-US" dirty="0" smtClean="0">
                <a:solidFill>
                  <a:srgbClr val="FF6600"/>
                </a:solidFill>
              </a:rPr>
              <a:t>                  Astrophysics</a:t>
            </a:r>
            <a:r>
              <a:rPr lang="en-US" dirty="0" smtClean="0"/>
              <a:t> </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81000" y="0"/>
            <a:ext cx="8229600" cy="1139825"/>
          </a:xfrm>
        </p:spPr>
        <p:txBody>
          <a:bodyPr/>
          <a:lstStyle/>
          <a:p>
            <a:pPr algn="ctr"/>
            <a:r>
              <a:rPr lang="en-US" sz="3200" dirty="0">
                <a:solidFill>
                  <a:srgbClr val="FF6600"/>
                </a:solidFill>
                <a:ea typeface="ＭＳ Ｐゴシック" charset="-128"/>
              </a:rPr>
              <a:t>Intensity Frontier</a:t>
            </a:r>
            <a:r>
              <a:rPr lang="en-US" dirty="0">
                <a:ea typeface="ＭＳ Ｐゴシック" charset="-128"/>
              </a:rPr>
              <a:t>: neutrinos now</a:t>
            </a:r>
          </a:p>
        </p:txBody>
      </p:sp>
      <p:pic>
        <p:nvPicPr>
          <p:cNvPr id="68611" name="Picture 3" descr="Minos detectorPPT"/>
          <p:cNvPicPr>
            <a:picLocks noChangeAspect="1" noChangeArrowheads="1"/>
          </p:cNvPicPr>
          <p:nvPr/>
        </p:nvPicPr>
        <p:blipFill>
          <a:blip r:embed="rId2"/>
          <a:srcRect/>
          <a:stretch>
            <a:fillRect/>
          </a:stretch>
        </p:blipFill>
        <p:spPr bwMode="auto">
          <a:xfrm>
            <a:off x="3403600" y="1295400"/>
            <a:ext cx="5486400" cy="5116513"/>
          </a:xfrm>
          <a:prstGeom prst="rect">
            <a:avLst/>
          </a:prstGeom>
          <a:noFill/>
          <a:ln w="9525">
            <a:noFill/>
            <a:miter lim="800000"/>
            <a:headEnd/>
            <a:tailEnd/>
          </a:ln>
        </p:spPr>
      </p:pic>
      <p:pic>
        <p:nvPicPr>
          <p:cNvPr id="68612" name="Picture 4" descr="MiniBoone 2PPT"/>
          <p:cNvPicPr>
            <a:picLocks noChangeAspect="1" noChangeArrowheads="1"/>
          </p:cNvPicPr>
          <p:nvPr/>
        </p:nvPicPr>
        <p:blipFill>
          <a:blip r:embed="rId3"/>
          <a:srcRect/>
          <a:stretch>
            <a:fillRect/>
          </a:stretch>
        </p:blipFill>
        <p:spPr bwMode="auto">
          <a:xfrm>
            <a:off x="195263" y="3703638"/>
            <a:ext cx="3048000" cy="2705100"/>
          </a:xfrm>
          <a:prstGeom prst="rect">
            <a:avLst/>
          </a:prstGeom>
          <a:noFill/>
          <a:ln w="9525">
            <a:noFill/>
            <a:miter lim="800000"/>
            <a:headEnd/>
            <a:tailEnd/>
          </a:ln>
        </p:spPr>
      </p:pic>
      <p:pic>
        <p:nvPicPr>
          <p:cNvPr id="68613" name="Picture 5" descr="MiniBooNEPPT"/>
          <p:cNvPicPr>
            <a:picLocks noChangeAspect="1" noChangeArrowheads="1"/>
          </p:cNvPicPr>
          <p:nvPr/>
        </p:nvPicPr>
        <p:blipFill>
          <a:blip r:embed="rId4"/>
          <a:srcRect/>
          <a:stretch>
            <a:fillRect/>
          </a:stretch>
        </p:blipFill>
        <p:spPr bwMode="auto">
          <a:xfrm>
            <a:off x="195263" y="1309688"/>
            <a:ext cx="3048000" cy="2757487"/>
          </a:xfrm>
          <a:prstGeom prst="rect">
            <a:avLst/>
          </a:prstGeom>
          <a:noFill/>
          <a:ln w="9525">
            <a:noFill/>
            <a:miter lim="800000"/>
            <a:headEnd/>
            <a:tailEnd/>
          </a:ln>
        </p:spPr>
      </p:pic>
      <p:sp>
        <p:nvSpPr>
          <p:cNvPr id="68614" name="Text Box 6"/>
          <p:cNvSpPr txBox="1">
            <a:spLocks noChangeArrowheads="1"/>
          </p:cNvSpPr>
          <p:nvPr/>
        </p:nvSpPr>
        <p:spPr bwMode="auto">
          <a:xfrm>
            <a:off x="3843338" y="6027738"/>
            <a:ext cx="2254250" cy="366712"/>
          </a:xfrm>
          <a:prstGeom prst="rect">
            <a:avLst/>
          </a:prstGeom>
          <a:noFill/>
          <a:ln w="9525">
            <a:noFill/>
            <a:miter lim="800000"/>
            <a:headEnd/>
            <a:tailEnd/>
          </a:ln>
        </p:spPr>
        <p:txBody>
          <a:bodyPr wrap="none">
            <a:prstTxWarp prst="textNoShape">
              <a:avLst/>
            </a:prstTxWarp>
            <a:spAutoFit/>
          </a:bodyPr>
          <a:lstStyle/>
          <a:p>
            <a:pPr>
              <a:spcBef>
                <a:spcPct val="0"/>
              </a:spcBef>
              <a:buClrTx/>
              <a:buFontTx/>
              <a:buNone/>
            </a:pPr>
            <a:r>
              <a:rPr lang="en-US" sz="1800" dirty="0">
                <a:solidFill>
                  <a:schemeClr val="tx1"/>
                </a:solidFill>
                <a:latin typeface="Arial" charset="0"/>
              </a:rPr>
              <a:t>Minos Far Detector</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oter Placeholder 2"/>
          <p:cNvSpPr txBox="1">
            <a:spLocks noGrp="1"/>
          </p:cNvSpPr>
          <p:nvPr/>
        </p:nvSpPr>
        <p:spPr bwMode="auto">
          <a:xfrm>
            <a:off x="846138" y="6305550"/>
            <a:ext cx="6659562" cy="457200"/>
          </a:xfrm>
          <a:prstGeom prst="rect">
            <a:avLst/>
          </a:prstGeom>
          <a:noFill/>
          <a:ln w="9525">
            <a:noFill/>
            <a:miter lim="800000"/>
            <a:headEnd/>
            <a:tailEnd/>
          </a:ln>
        </p:spPr>
        <p:txBody>
          <a:bodyPr anchor="b">
            <a:prstTxWarp prst="textNoShape">
              <a:avLst/>
            </a:prstTxWarp>
          </a:bodyPr>
          <a:lstStyle/>
          <a:p>
            <a:pPr eaLnBrk="1" hangingPunct="1">
              <a:spcBef>
                <a:spcPct val="0"/>
              </a:spcBef>
              <a:buClrTx/>
              <a:buFontTx/>
              <a:buNone/>
            </a:pPr>
            <a:r>
              <a:rPr lang="en-US" sz="1400" b="0" dirty="0">
                <a:latin typeface="Arial" charset="0"/>
              </a:rPr>
              <a:t>Young-Kee Kim: Ten Year Plan (Science and Resources)</a:t>
            </a:r>
            <a:r>
              <a:rPr lang="en-US" sz="1200" b="0" dirty="0">
                <a:latin typeface="Arial" charset="0"/>
              </a:rPr>
              <a:t>, PAC Meeting 2009-03-05</a:t>
            </a:r>
          </a:p>
        </p:txBody>
      </p:sp>
      <p:sp>
        <p:nvSpPr>
          <p:cNvPr id="69635" name="Slide Number Placeholder 3"/>
          <p:cNvSpPr txBox="1">
            <a:spLocks noGrp="1"/>
          </p:cNvSpPr>
          <p:nvPr/>
        </p:nvSpPr>
        <p:spPr bwMode="auto">
          <a:xfrm>
            <a:off x="381000" y="6305550"/>
            <a:ext cx="1905000" cy="457200"/>
          </a:xfrm>
          <a:prstGeom prst="rect">
            <a:avLst/>
          </a:prstGeom>
          <a:noFill/>
          <a:ln w="9525">
            <a:noFill/>
            <a:miter lim="800000"/>
            <a:headEnd/>
            <a:tailEnd/>
          </a:ln>
        </p:spPr>
        <p:txBody>
          <a:bodyPr anchor="b">
            <a:prstTxWarp prst="textNoShape">
              <a:avLst/>
            </a:prstTxWarp>
          </a:bodyPr>
          <a:lstStyle/>
          <a:p>
            <a:pPr eaLnBrk="1" hangingPunct="1">
              <a:spcBef>
                <a:spcPct val="0"/>
              </a:spcBef>
              <a:buClrTx/>
              <a:buFontTx/>
              <a:buNone/>
            </a:pPr>
            <a:fld id="{196A550D-9C8B-6142-A34A-9D26FADF8421}" type="slidenum">
              <a:rPr lang="en-US" sz="1200" b="0">
                <a:latin typeface="Arial" charset="0"/>
              </a:rPr>
              <a:pPr eaLnBrk="1" hangingPunct="1">
                <a:spcBef>
                  <a:spcPct val="0"/>
                </a:spcBef>
                <a:buClrTx/>
                <a:buFontTx/>
                <a:buNone/>
              </a:pPr>
              <a:t>35</a:t>
            </a:fld>
            <a:endParaRPr lang="en-US" sz="1200" b="0" dirty="0">
              <a:latin typeface="Arial" charset="0"/>
            </a:endParaRPr>
          </a:p>
        </p:txBody>
      </p:sp>
      <p:pic>
        <p:nvPicPr>
          <p:cNvPr id="69636" name="Picture 2" descr="11_Young-Kee_Aerial_11"/>
          <p:cNvPicPr>
            <a:picLocks noChangeAspect="1" noChangeArrowheads="1"/>
          </p:cNvPicPr>
          <p:nvPr/>
        </p:nvPicPr>
        <p:blipFill>
          <a:blip r:embed="rId3"/>
          <a:srcRect/>
          <a:stretch>
            <a:fillRect/>
          </a:stretch>
        </p:blipFill>
        <p:spPr bwMode="auto">
          <a:xfrm>
            <a:off x="-17463" y="-12700"/>
            <a:ext cx="9180513" cy="6884988"/>
          </a:xfrm>
          <a:prstGeom prst="rect">
            <a:avLst/>
          </a:prstGeom>
          <a:noFill/>
          <a:ln w="9525">
            <a:noFill/>
            <a:miter lim="800000"/>
            <a:headEnd/>
            <a:tailEnd/>
          </a:ln>
        </p:spPr>
      </p:pic>
      <p:sp>
        <p:nvSpPr>
          <p:cNvPr id="69637" name="Text Box 5"/>
          <p:cNvSpPr txBox="1">
            <a:spLocks noChangeArrowheads="1"/>
          </p:cNvSpPr>
          <p:nvPr/>
        </p:nvSpPr>
        <p:spPr bwMode="auto">
          <a:xfrm>
            <a:off x="4838700" y="2535238"/>
            <a:ext cx="2305050" cy="822325"/>
          </a:xfrm>
          <a:prstGeom prst="rect">
            <a:avLst/>
          </a:prstGeom>
          <a:noFill/>
          <a:ln w="9525">
            <a:noFill/>
            <a:miter lim="800000"/>
            <a:headEnd/>
            <a:tailEnd/>
          </a:ln>
        </p:spPr>
        <p:txBody>
          <a:bodyPr>
            <a:prstTxWarp prst="textNoShape">
              <a:avLst/>
            </a:prstTxWarp>
            <a:spAutoFit/>
          </a:bodyPr>
          <a:lstStyle/>
          <a:p>
            <a:pPr algn="ctr" eaLnBrk="1" hangingPunct="1">
              <a:spcBef>
                <a:spcPct val="50000"/>
              </a:spcBef>
              <a:buClrTx/>
              <a:buFontTx/>
              <a:buNone/>
            </a:pPr>
            <a:r>
              <a:rPr lang="en-US" dirty="0">
                <a:latin typeface="Arial" charset="0"/>
              </a:rPr>
              <a:t>Tevatron Collider</a:t>
            </a:r>
          </a:p>
        </p:txBody>
      </p:sp>
      <p:sp>
        <p:nvSpPr>
          <p:cNvPr id="69638" name="Text Box 7"/>
          <p:cNvSpPr txBox="1">
            <a:spLocks noChangeArrowheads="1"/>
          </p:cNvSpPr>
          <p:nvPr/>
        </p:nvSpPr>
        <p:spPr bwMode="auto">
          <a:xfrm>
            <a:off x="1254125" y="2251075"/>
            <a:ext cx="1196975" cy="581025"/>
          </a:xfrm>
          <a:prstGeom prst="rect">
            <a:avLst/>
          </a:prstGeom>
          <a:noFill/>
          <a:ln w="25400">
            <a:noFill/>
            <a:miter lim="800000"/>
            <a:headEnd/>
            <a:tailEnd/>
          </a:ln>
        </p:spPr>
        <p:txBody>
          <a:bodyPr wrap="none">
            <a:prstTxWarp prst="textNoShape">
              <a:avLst/>
            </a:prstTxWarp>
            <a:spAutoFit/>
          </a:bodyPr>
          <a:lstStyle/>
          <a:p>
            <a:pPr algn="ctr">
              <a:spcBef>
                <a:spcPct val="0"/>
              </a:spcBef>
              <a:buClrTx/>
              <a:buFontTx/>
              <a:buNone/>
            </a:pPr>
            <a:r>
              <a:rPr lang="en-US" sz="1600" b="0" dirty="0">
                <a:solidFill>
                  <a:srgbClr val="FF9933"/>
                </a:solidFill>
                <a:latin typeface="Arial" charset="0"/>
              </a:rPr>
              <a:t>MiniBooNE</a:t>
            </a:r>
          </a:p>
          <a:p>
            <a:pPr algn="ctr">
              <a:spcBef>
                <a:spcPct val="0"/>
              </a:spcBef>
              <a:buClrTx/>
              <a:buFontTx/>
              <a:buNone/>
            </a:pPr>
            <a:r>
              <a:rPr lang="en-US" sz="1600" b="0" dirty="0">
                <a:solidFill>
                  <a:srgbClr val="FF9933"/>
                </a:solidFill>
                <a:latin typeface="Arial" charset="0"/>
              </a:rPr>
              <a:t>SciBooNE</a:t>
            </a:r>
          </a:p>
        </p:txBody>
      </p:sp>
      <p:sp>
        <p:nvSpPr>
          <p:cNvPr id="69639" name="Text Box 8"/>
          <p:cNvSpPr txBox="1">
            <a:spLocks noChangeArrowheads="1"/>
          </p:cNvSpPr>
          <p:nvPr/>
        </p:nvSpPr>
        <p:spPr bwMode="auto">
          <a:xfrm>
            <a:off x="130175" y="2614613"/>
            <a:ext cx="850900" cy="336550"/>
          </a:xfrm>
          <a:prstGeom prst="rect">
            <a:avLst/>
          </a:prstGeom>
          <a:noFill/>
          <a:ln w="25400">
            <a:noFill/>
            <a:miter lim="800000"/>
            <a:headEnd/>
            <a:tailEnd/>
          </a:ln>
        </p:spPr>
        <p:txBody>
          <a:bodyPr wrap="none">
            <a:prstTxWarp prst="textNoShape">
              <a:avLst/>
            </a:prstTxWarp>
            <a:spAutoFit/>
          </a:bodyPr>
          <a:lstStyle/>
          <a:p>
            <a:pPr algn="ctr">
              <a:spcBef>
                <a:spcPct val="0"/>
              </a:spcBef>
              <a:buClrTx/>
              <a:buFontTx/>
              <a:buNone/>
            </a:pPr>
            <a:r>
              <a:rPr lang="en-US" sz="1600" b="0" dirty="0">
                <a:solidFill>
                  <a:srgbClr val="FF9933"/>
                </a:solidFill>
                <a:latin typeface="Arial" charset="0"/>
              </a:rPr>
              <a:t>MINOS</a:t>
            </a:r>
          </a:p>
        </p:txBody>
      </p:sp>
      <p:sp>
        <p:nvSpPr>
          <p:cNvPr id="69640" name="Text Box 9"/>
          <p:cNvSpPr txBox="1">
            <a:spLocks noChangeArrowheads="1"/>
          </p:cNvSpPr>
          <p:nvPr/>
        </p:nvSpPr>
        <p:spPr bwMode="auto">
          <a:xfrm>
            <a:off x="1752600" y="3560763"/>
            <a:ext cx="2178050" cy="641350"/>
          </a:xfrm>
          <a:prstGeom prst="rect">
            <a:avLst/>
          </a:prstGeom>
          <a:noFill/>
          <a:ln w="25400">
            <a:noFill/>
            <a:miter lim="800000"/>
            <a:headEnd/>
            <a:tailEnd/>
          </a:ln>
        </p:spPr>
        <p:txBody>
          <a:bodyPr wrap="none">
            <a:prstTxWarp prst="textNoShape">
              <a:avLst/>
            </a:prstTxWarp>
            <a:spAutoFit/>
          </a:bodyPr>
          <a:lstStyle/>
          <a:p>
            <a:pPr algn="ctr">
              <a:spcBef>
                <a:spcPct val="0"/>
              </a:spcBef>
              <a:buClrTx/>
              <a:buFontTx/>
              <a:buNone/>
            </a:pPr>
            <a:r>
              <a:rPr lang="en-US" sz="1800" b="0" dirty="0">
                <a:solidFill>
                  <a:srgbClr val="FF9900"/>
                </a:solidFill>
                <a:latin typeface="Arial" charset="0"/>
              </a:rPr>
              <a:t>250 kW at 120 GeV</a:t>
            </a:r>
          </a:p>
          <a:p>
            <a:pPr algn="ctr">
              <a:spcBef>
                <a:spcPct val="0"/>
              </a:spcBef>
              <a:buClrTx/>
              <a:buFontTx/>
              <a:buNone/>
            </a:pPr>
            <a:r>
              <a:rPr lang="en-US" sz="1800" b="0" dirty="0">
                <a:solidFill>
                  <a:srgbClr val="FF9900"/>
                </a:solidFill>
                <a:latin typeface="Arial" charset="0"/>
              </a:rPr>
              <a:t>for neutrinos</a:t>
            </a:r>
          </a:p>
        </p:txBody>
      </p:sp>
      <p:sp>
        <p:nvSpPr>
          <p:cNvPr id="69641" name="Text Box 10"/>
          <p:cNvSpPr txBox="1">
            <a:spLocks noChangeArrowheads="1"/>
          </p:cNvSpPr>
          <p:nvPr/>
        </p:nvSpPr>
        <p:spPr bwMode="auto">
          <a:xfrm>
            <a:off x="2366963" y="1809750"/>
            <a:ext cx="1797050" cy="641350"/>
          </a:xfrm>
          <a:prstGeom prst="rect">
            <a:avLst/>
          </a:prstGeom>
          <a:noFill/>
          <a:ln w="25400">
            <a:noFill/>
            <a:miter lim="800000"/>
            <a:headEnd/>
            <a:tailEnd/>
          </a:ln>
        </p:spPr>
        <p:txBody>
          <a:bodyPr wrap="none">
            <a:prstTxWarp prst="textNoShape">
              <a:avLst/>
            </a:prstTxWarp>
            <a:spAutoFit/>
          </a:bodyPr>
          <a:lstStyle/>
          <a:p>
            <a:pPr algn="ctr">
              <a:spcBef>
                <a:spcPct val="0"/>
              </a:spcBef>
              <a:buClrTx/>
              <a:buFontTx/>
              <a:buNone/>
            </a:pPr>
            <a:r>
              <a:rPr lang="en-US" sz="1800" b="0" dirty="0">
                <a:solidFill>
                  <a:srgbClr val="FF9900"/>
                </a:solidFill>
                <a:latin typeface="Arial" charset="0"/>
              </a:rPr>
              <a:t>17 kW at 8 GeV</a:t>
            </a:r>
          </a:p>
          <a:p>
            <a:pPr algn="ctr">
              <a:spcBef>
                <a:spcPct val="0"/>
              </a:spcBef>
              <a:buClrTx/>
              <a:buFontTx/>
              <a:buNone/>
            </a:pPr>
            <a:r>
              <a:rPr lang="en-US" sz="1800" b="0" dirty="0">
                <a:solidFill>
                  <a:srgbClr val="FF9900"/>
                </a:solidFill>
                <a:latin typeface="Arial" charset="0"/>
              </a:rPr>
              <a:t>for neutrinos</a:t>
            </a:r>
          </a:p>
        </p:txBody>
      </p:sp>
      <p:grpSp>
        <p:nvGrpSpPr>
          <p:cNvPr id="69642" name="Group 11"/>
          <p:cNvGrpSpPr>
            <a:grpSpLocks/>
          </p:cNvGrpSpPr>
          <p:nvPr/>
        </p:nvGrpSpPr>
        <p:grpSpPr bwMode="auto">
          <a:xfrm>
            <a:off x="-98425" y="2195513"/>
            <a:ext cx="1060450" cy="452437"/>
            <a:chOff x="-62" y="1383"/>
            <a:chExt cx="668" cy="285"/>
          </a:xfrm>
        </p:grpSpPr>
        <p:sp>
          <p:nvSpPr>
            <p:cNvPr id="69657" name="Text Box 12"/>
            <p:cNvSpPr txBox="1">
              <a:spLocks noChangeArrowheads="1"/>
            </p:cNvSpPr>
            <p:nvPr/>
          </p:nvSpPr>
          <p:spPr bwMode="auto">
            <a:xfrm rot="747911">
              <a:off x="-62" y="1383"/>
              <a:ext cx="668" cy="250"/>
            </a:xfrm>
            <a:prstGeom prst="rect">
              <a:avLst/>
            </a:prstGeom>
            <a:noFill/>
            <a:ln w="25400">
              <a:noFill/>
              <a:miter lim="800000"/>
              <a:headEnd/>
              <a:tailEnd/>
            </a:ln>
          </p:spPr>
          <p:txBody>
            <a:bodyPr wrap="none">
              <a:prstTxWarp prst="textNoShape">
                <a:avLst/>
              </a:prstTxWarp>
              <a:spAutoFit/>
            </a:bodyPr>
            <a:lstStyle/>
            <a:p>
              <a:pPr algn="ctr">
                <a:spcBef>
                  <a:spcPct val="0"/>
                </a:spcBef>
                <a:buClrTx/>
                <a:buFontTx/>
                <a:buNone/>
              </a:pPr>
              <a:r>
                <a:rPr lang="en-US" sz="2000" b="0" dirty="0">
                  <a:solidFill>
                    <a:srgbClr val="FF9900"/>
                  </a:solidFill>
                  <a:latin typeface="Arial" charset="0"/>
                </a:rPr>
                <a:t>Soudan</a:t>
              </a:r>
            </a:p>
          </p:txBody>
        </p:sp>
        <p:sp>
          <p:nvSpPr>
            <p:cNvPr id="69658" name="Line 13"/>
            <p:cNvSpPr>
              <a:spLocks noChangeShapeType="1"/>
            </p:cNvSpPr>
            <p:nvPr/>
          </p:nvSpPr>
          <p:spPr bwMode="auto">
            <a:xfrm flipH="1" flipV="1">
              <a:off x="0" y="1560"/>
              <a:ext cx="492" cy="108"/>
            </a:xfrm>
            <a:prstGeom prst="line">
              <a:avLst/>
            </a:prstGeom>
            <a:noFill/>
            <a:ln w="38100">
              <a:solidFill>
                <a:srgbClr val="FF9900"/>
              </a:solidFill>
              <a:round/>
              <a:headEnd/>
              <a:tailEnd type="triangle" w="med" len="med"/>
            </a:ln>
          </p:spPr>
          <p:txBody>
            <a:bodyPr wrap="none" anchor="ctr">
              <a:prstTxWarp prst="textNoShape">
                <a:avLst/>
              </a:prstTxWarp>
            </a:bodyPr>
            <a:lstStyle/>
            <a:p>
              <a:endParaRPr lang="en-US" dirty="0"/>
            </a:p>
          </p:txBody>
        </p:sp>
      </p:grpSp>
      <p:sp>
        <p:nvSpPr>
          <p:cNvPr id="69644" name="Rectangle 24"/>
          <p:cNvSpPr>
            <a:spLocks noGrp="1" noChangeArrowheads="1"/>
          </p:cNvSpPr>
          <p:nvPr>
            <p:ph type="title" idx="4294967295"/>
          </p:nvPr>
        </p:nvSpPr>
        <p:spPr>
          <a:xfrm>
            <a:off x="914400" y="0"/>
            <a:ext cx="6705600" cy="914400"/>
          </a:xfrm>
        </p:spPr>
        <p:txBody>
          <a:bodyPr/>
          <a:lstStyle/>
          <a:p>
            <a:pPr algn="ctr"/>
            <a:r>
              <a:rPr lang="en-US" dirty="0">
                <a:solidFill>
                  <a:srgbClr val="FF6600"/>
                </a:solidFill>
                <a:ea typeface="ＭＳ Ｐゴシック" charset="-128"/>
              </a:rPr>
              <a:t>The Intensity Frontier</a:t>
            </a:r>
          </a:p>
        </p:txBody>
      </p:sp>
    </p:spTree>
    <p:custDataLst>
      <p:tags r:id="rId1"/>
    </p:custDataLst>
  </p:cSld>
  <p:clrMapOvr>
    <a:masterClrMapping/>
  </p:clrMapOvr>
  <p:transition advTm="87312"/>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6"/>
          <p:cNvSpPr>
            <a:spLocks noChangeArrowheads="1"/>
          </p:cNvSpPr>
          <p:nvPr/>
        </p:nvSpPr>
        <p:spPr bwMode="auto">
          <a:xfrm>
            <a:off x="0" y="0"/>
            <a:ext cx="9144000" cy="6858000"/>
          </a:xfrm>
          <a:prstGeom prst="rect">
            <a:avLst/>
          </a:prstGeom>
          <a:noFill/>
          <a:ln w="9525">
            <a:noFill/>
            <a:miter lim="800000"/>
            <a:headEnd/>
            <a:tailEnd/>
          </a:ln>
        </p:spPr>
        <p:txBody>
          <a:bodyPr wrap="none" anchor="ctr">
            <a:prstTxWarp prst="textNoShape">
              <a:avLst/>
            </a:prstTxWarp>
          </a:bodyPr>
          <a:lstStyle/>
          <a:p>
            <a:endParaRPr lang="en-US" dirty="0"/>
          </a:p>
        </p:txBody>
      </p:sp>
      <p:sp>
        <p:nvSpPr>
          <p:cNvPr id="31748" name="Rectangle 13"/>
          <p:cNvSpPr>
            <a:spLocks noChangeArrowheads="1"/>
          </p:cNvSpPr>
          <p:nvPr/>
        </p:nvSpPr>
        <p:spPr bwMode="auto">
          <a:xfrm>
            <a:off x="228600" y="0"/>
            <a:ext cx="8610600" cy="533400"/>
          </a:xfrm>
          <a:prstGeom prst="rect">
            <a:avLst/>
          </a:prstGeom>
          <a:noFill/>
          <a:ln w="9525">
            <a:noFill/>
            <a:miter lim="800000"/>
            <a:headEnd/>
            <a:tailEnd/>
          </a:ln>
        </p:spPr>
        <p:txBody>
          <a:bodyPr anchor="ctr">
            <a:prstTxWarp prst="textNoShape">
              <a:avLst/>
            </a:prstTxWarp>
          </a:bodyPr>
          <a:lstStyle/>
          <a:p>
            <a:pPr algn="ctr">
              <a:spcBef>
                <a:spcPct val="0"/>
              </a:spcBef>
              <a:buClrTx/>
              <a:buFontTx/>
              <a:buNone/>
            </a:pPr>
            <a:r>
              <a:rPr lang="en-US" dirty="0">
                <a:solidFill>
                  <a:srgbClr val="FF6600"/>
                </a:solidFill>
              </a:rPr>
              <a:t>NUMI – Neutrinos at the Main Injector</a:t>
            </a:r>
            <a:endParaRPr lang="en-US" b="0" dirty="0">
              <a:solidFill>
                <a:srgbClr val="FF6600"/>
              </a:solidFill>
            </a:endParaRPr>
          </a:p>
        </p:txBody>
      </p:sp>
      <p:sp>
        <p:nvSpPr>
          <p:cNvPr id="31749" name="Rectangle 14"/>
          <p:cNvSpPr>
            <a:spLocks noChangeArrowheads="1"/>
          </p:cNvSpPr>
          <p:nvPr/>
        </p:nvSpPr>
        <p:spPr bwMode="auto">
          <a:xfrm>
            <a:off x="0" y="5943600"/>
            <a:ext cx="4876800" cy="914400"/>
          </a:xfrm>
          <a:prstGeom prst="rect">
            <a:avLst/>
          </a:prstGeom>
          <a:noFill/>
          <a:ln w="9525">
            <a:noFill/>
            <a:miter lim="800000"/>
            <a:headEnd/>
            <a:tailEnd/>
          </a:ln>
        </p:spPr>
        <p:txBody>
          <a:bodyPr>
            <a:prstTxWarp prst="textNoShape">
              <a:avLst/>
            </a:prstTxWarp>
          </a:bodyPr>
          <a:lstStyle/>
          <a:p>
            <a:pPr marL="342900" indent="-342900">
              <a:lnSpc>
                <a:spcPct val="90000"/>
              </a:lnSpc>
              <a:buClr>
                <a:schemeClr val="tx1"/>
              </a:buClr>
              <a:buFont typeface="Symbol" charset="2"/>
              <a:buNone/>
            </a:pPr>
            <a:r>
              <a:rPr lang="en-US" b="0" dirty="0">
                <a:latin typeface="Times New Roman" charset="0"/>
                <a:ea typeface="Times New Roman" charset="0"/>
                <a:cs typeface="Times New Roman" charset="0"/>
              </a:rPr>
              <a:t>735 km long beam, right </a:t>
            </a:r>
            <a:r>
              <a:rPr lang="en-US" b="0" dirty="0" smtClean="0">
                <a:latin typeface="Times New Roman" charset="0"/>
                <a:ea typeface="Times New Roman" charset="0"/>
                <a:cs typeface="Times New Roman" charset="0"/>
              </a:rPr>
              <a:t>through </a:t>
            </a:r>
            <a:br>
              <a:rPr lang="en-US" b="0" dirty="0" smtClean="0">
                <a:latin typeface="Times New Roman" charset="0"/>
                <a:ea typeface="Times New Roman" charset="0"/>
                <a:cs typeface="Times New Roman" charset="0"/>
              </a:rPr>
            </a:br>
            <a:r>
              <a:rPr lang="en-US" b="0" dirty="0" smtClean="0">
                <a:latin typeface="Times New Roman" charset="0"/>
                <a:ea typeface="Times New Roman" charset="0"/>
                <a:cs typeface="Times New Roman" charset="0"/>
              </a:rPr>
              <a:t>the </a:t>
            </a:r>
            <a:r>
              <a:rPr lang="en-US" b="0" dirty="0">
                <a:latin typeface="Times New Roman" charset="0"/>
                <a:ea typeface="Times New Roman" charset="0"/>
                <a:cs typeface="Times New Roman" charset="0"/>
              </a:rPr>
              <a:t>earth!</a:t>
            </a:r>
            <a:r>
              <a:rPr lang="en-US" b="0" dirty="0" smtClean="0">
                <a:latin typeface="Times New Roman" charset="0"/>
                <a:ea typeface="Times New Roman" charset="0"/>
                <a:cs typeface="Times New Roman" charset="0"/>
              </a:rPr>
              <a:t> 10 </a:t>
            </a:r>
            <a:r>
              <a:rPr lang="en-US" b="0" dirty="0">
                <a:latin typeface="Times New Roman" charset="0"/>
                <a:ea typeface="Times New Roman" charset="0"/>
                <a:cs typeface="Times New Roman" charset="0"/>
              </a:rPr>
              <a:t>km deep</a:t>
            </a:r>
            <a:endParaRPr lang="en-US" sz="1600" b="0" dirty="0">
              <a:latin typeface="Times New Roman" charset="0"/>
              <a:ea typeface="Times New Roman" charset="0"/>
              <a:cs typeface="Times New Roman" charset="0"/>
            </a:endParaRPr>
          </a:p>
          <a:p>
            <a:pPr marL="342900" indent="-342900">
              <a:lnSpc>
                <a:spcPct val="90000"/>
              </a:lnSpc>
              <a:buClr>
                <a:schemeClr val="tx1"/>
              </a:buClr>
              <a:buFont typeface="Symbol" charset="2"/>
              <a:buNone/>
            </a:pPr>
            <a:endParaRPr lang="en-US" sz="1600" b="0" dirty="0">
              <a:latin typeface="Times New Roman" charset="0"/>
            </a:endParaRPr>
          </a:p>
        </p:txBody>
      </p:sp>
      <p:pic>
        <p:nvPicPr>
          <p:cNvPr id="31750" name="Picture 15"/>
          <p:cNvPicPr>
            <a:picLocks noChangeAspect="1" noChangeArrowheads="1"/>
          </p:cNvPicPr>
          <p:nvPr/>
        </p:nvPicPr>
        <p:blipFill>
          <a:blip r:embed="rId3"/>
          <a:srcRect/>
          <a:stretch>
            <a:fillRect/>
          </a:stretch>
        </p:blipFill>
        <p:spPr bwMode="auto">
          <a:xfrm>
            <a:off x="0" y="457200"/>
            <a:ext cx="9144000" cy="2413000"/>
          </a:xfrm>
          <a:prstGeom prst="rect">
            <a:avLst/>
          </a:prstGeom>
          <a:noFill/>
          <a:ln w="9525">
            <a:noFill/>
            <a:miter lim="800000"/>
            <a:headEnd/>
            <a:tailEnd/>
          </a:ln>
        </p:spPr>
      </p:pic>
      <p:pic>
        <p:nvPicPr>
          <p:cNvPr id="31751" name="Picture 16" descr="minnesota"/>
          <p:cNvPicPr>
            <a:picLocks noChangeAspect="1" noChangeArrowheads="1"/>
          </p:cNvPicPr>
          <p:nvPr/>
        </p:nvPicPr>
        <p:blipFill>
          <a:blip r:embed="rId4"/>
          <a:srcRect/>
          <a:stretch>
            <a:fillRect/>
          </a:stretch>
        </p:blipFill>
        <p:spPr bwMode="auto">
          <a:xfrm>
            <a:off x="5105400" y="2971800"/>
            <a:ext cx="4038600" cy="3789363"/>
          </a:xfrm>
          <a:prstGeom prst="rect">
            <a:avLst/>
          </a:prstGeom>
          <a:noFill/>
          <a:ln w="9525">
            <a:noFill/>
            <a:miter lim="800000"/>
            <a:headEnd/>
            <a:tailEnd/>
          </a:ln>
        </p:spPr>
      </p:pic>
      <p:graphicFrame>
        <p:nvGraphicFramePr>
          <p:cNvPr id="31746" name="Object 2"/>
          <p:cNvGraphicFramePr>
            <a:graphicFrameLocks noChangeAspect="1"/>
          </p:cNvGraphicFramePr>
          <p:nvPr/>
        </p:nvGraphicFramePr>
        <p:xfrm>
          <a:off x="103188" y="3006725"/>
          <a:ext cx="4824412" cy="2620963"/>
        </p:xfrm>
        <a:graphic>
          <a:graphicData uri="http://schemas.openxmlformats.org/presentationml/2006/ole">
            <mc:AlternateContent xmlns:mc="http://schemas.openxmlformats.org/markup-compatibility/2006">
              <mc:Choice xmlns:v="urn:schemas-microsoft-com:vml" Requires="v">
                <p:oleObj spid="_x0000_s31747" name="Chart" r:id="rId6" imgW="0" imgH="0" progId="Excel.Sheet.8">
                  <p:embed/>
                </p:oleObj>
              </mc:Choice>
              <mc:Fallback>
                <p:oleObj name="Chart" r:id="rId6" imgW="0" imgH="0" progId="Excel.Sheet.8">
                  <p:embed/>
                  <p:pic>
                    <p:nvPicPr>
                      <p:cNvPr id="0" name="AutoShape 2"/>
                      <p:cNvPicPr>
                        <a:picLocks noRot="1"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03188" y="3006725"/>
                        <a:ext cx="4824412" cy="2620963"/>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srcRect b="15543"/>
          <a:stretch>
            <a:fillRect/>
          </a:stretch>
        </p:blipFill>
        <p:spPr bwMode="auto">
          <a:xfrm>
            <a:off x="0" y="762000"/>
            <a:ext cx="9144000" cy="6858000"/>
          </a:xfrm>
          <a:prstGeom prst="rect">
            <a:avLst/>
          </a:prstGeom>
          <a:noFill/>
          <a:ln w="25400">
            <a:noFill/>
            <a:miter lim="800000"/>
            <a:headEnd/>
            <a:tailEnd/>
          </a:ln>
        </p:spPr>
      </p:pic>
      <p:sp>
        <p:nvSpPr>
          <p:cNvPr id="114691" name="Text Box 3"/>
          <p:cNvSpPr txBox="1">
            <a:spLocks noChangeArrowheads="1"/>
          </p:cNvSpPr>
          <p:nvPr/>
        </p:nvSpPr>
        <p:spPr bwMode="auto">
          <a:xfrm>
            <a:off x="4389438" y="2574925"/>
            <a:ext cx="747712" cy="336550"/>
          </a:xfrm>
          <a:prstGeom prst="rect">
            <a:avLst/>
          </a:prstGeom>
          <a:noFill/>
          <a:ln w="25400">
            <a:noFill/>
            <a:miter lim="800000"/>
            <a:headEnd/>
            <a:tailEnd/>
          </a:ln>
        </p:spPr>
        <p:txBody>
          <a:bodyPr wrap="none">
            <a:prstTxWarp prst="textNoShape">
              <a:avLst/>
            </a:prstTxWarp>
            <a:spAutoFit/>
          </a:bodyPr>
          <a:lstStyle/>
          <a:p>
            <a:pPr eaLnBrk="0" hangingPunct="0"/>
            <a:r>
              <a:rPr lang="en-US" sz="1600" b="1" dirty="0">
                <a:solidFill>
                  <a:srgbClr val="FFFF66"/>
                </a:solidFill>
              </a:rPr>
              <a:t>NOvA</a:t>
            </a:r>
          </a:p>
        </p:txBody>
      </p:sp>
      <p:sp>
        <p:nvSpPr>
          <p:cNvPr id="114692" name="Text Box 4"/>
          <p:cNvSpPr txBox="1">
            <a:spLocks noChangeArrowheads="1"/>
          </p:cNvSpPr>
          <p:nvPr/>
        </p:nvSpPr>
        <p:spPr bwMode="auto">
          <a:xfrm>
            <a:off x="248174" y="3052763"/>
            <a:ext cx="1992853" cy="929485"/>
          </a:xfrm>
          <a:prstGeom prst="rect">
            <a:avLst/>
          </a:prstGeom>
          <a:noFill/>
          <a:ln w="25400">
            <a:noFill/>
            <a:miter lim="800000"/>
            <a:headEnd/>
            <a:tailEnd/>
          </a:ln>
        </p:spPr>
        <p:txBody>
          <a:bodyPr wrap="none">
            <a:prstTxWarp prst="textNoShape">
              <a:avLst/>
            </a:prstTxWarp>
            <a:spAutoFit/>
          </a:bodyPr>
          <a:lstStyle/>
          <a:p>
            <a:pPr algn="ctr" eaLnBrk="0" hangingPunct="0"/>
            <a:r>
              <a:rPr lang="en-US" sz="1600" b="1" dirty="0"/>
              <a:t>NSF’s proposed</a:t>
            </a:r>
          </a:p>
          <a:p>
            <a:pPr algn="ctr" eaLnBrk="0" hangingPunct="0"/>
            <a:r>
              <a:rPr lang="en-US" sz="1600" b="1" dirty="0"/>
              <a:t>Underground </a:t>
            </a:r>
            <a:r>
              <a:rPr lang="en-US" sz="1600" b="1" dirty="0" smtClean="0"/>
              <a:t>Lab</a:t>
            </a:r>
          </a:p>
          <a:p>
            <a:pPr algn="ctr" eaLnBrk="0" hangingPunct="0"/>
            <a:r>
              <a:rPr lang="en-US" sz="1600" b="1" dirty="0"/>
              <a:t>DUSEL</a:t>
            </a:r>
          </a:p>
        </p:txBody>
      </p:sp>
      <p:sp>
        <p:nvSpPr>
          <p:cNvPr id="114693" name="Oval 5"/>
          <p:cNvSpPr>
            <a:spLocks noChangeArrowheads="1"/>
          </p:cNvSpPr>
          <p:nvPr/>
        </p:nvSpPr>
        <p:spPr bwMode="auto">
          <a:xfrm>
            <a:off x="1049338" y="3925888"/>
            <a:ext cx="88900" cy="88900"/>
          </a:xfrm>
          <a:prstGeom prst="ellipse">
            <a:avLst/>
          </a:prstGeom>
          <a:solidFill>
            <a:srgbClr val="FF6600"/>
          </a:solidFill>
          <a:ln w="25400">
            <a:solidFill>
              <a:schemeClr val="tx1"/>
            </a:solidFill>
            <a:round/>
            <a:headEnd/>
            <a:tailEnd/>
          </a:ln>
        </p:spPr>
        <p:txBody>
          <a:bodyPr wrap="none" anchor="ctr">
            <a:prstTxWarp prst="textNoShape">
              <a:avLst/>
            </a:prstTxWarp>
          </a:bodyPr>
          <a:lstStyle/>
          <a:p>
            <a:pPr algn="ctr" eaLnBrk="0" hangingPunct="0"/>
            <a:endParaRPr lang="en-US" sz="1600" dirty="0">
              <a:solidFill>
                <a:srgbClr val="FF6600"/>
              </a:solidFill>
            </a:endParaRPr>
          </a:p>
        </p:txBody>
      </p:sp>
      <p:sp>
        <p:nvSpPr>
          <p:cNvPr id="114694" name="Line 6"/>
          <p:cNvSpPr>
            <a:spLocks noChangeShapeType="1"/>
          </p:cNvSpPr>
          <p:nvPr/>
        </p:nvSpPr>
        <p:spPr bwMode="auto">
          <a:xfrm flipH="1" flipV="1">
            <a:off x="5353050" y="2933700"/>
            <a:ext cx="2628900" cy="2609850"/>
          </a:xfrm>
          <a:prstGeom prst="line">
            <a:avLst/>
          </a:prstGeom>
          <a:noFill/>
          <a:ln w="28575">
            <a:solidFill>
              <a:srgbClr val="FF9933"/>
            </a:solidFill>
            <a:round/>
            <a:headEnd/>
            <a:tailEnd/>
          </a:ln>
        </p:spPr>
        <p:txBody>
          <a:bodyPr wrap="none" anchor="ctr">
            <a:prstTxWarp prst="textNoShape">
              <a:avLst/>
            </a:prstTxWarp>
          </a:bodyPr>
          <a:lstStyle/>
          <a:p>
            <a:endParaRPr lang="en-US" dirty="0"/>
          </a:p>
        </p:txBody>
      </p:sp>
      <p:sp>
        <p:nvSpPr>
          <p:cNvPr id="114695" name="Line 7"/>
          <p:cNvSpPr>
            <a:spLocks noChangeShapeType="1"/>
          </p:cNvSpPr>
          <p:nvPr/>
        </p:nvSpPr>
        <p:spPr bwMode="auto">
          <a:xfrm flipH="1" flipV="1">
            <a:off x="5164138" y="2840038"/>
            <a:ext cx="2819400" cy="2705100"/>
          </a:xfrm>
          <a:prstGeom prst="line">
            <a:avLst/>
          </a:prstGeom>
          <a:noFill/>
          <a:ln w="28575">
            <a:solidFill>
              <a:srgbClr val="FFFF66"/>
            </a:solidFill>
            <a:round/>
            <a:headEnd/>
            <a:tailEnd/>
          </a:ln>
        </p:spPr>
        <p:txBody>
          <a:bodyPr wrap="none" anchor="ctr">
            <a:prstTxWarp prst="textNoShape">
              <a:avLst/>
            </a:prstTxWarp>
          </a:bodyPr>
          <a:lstStyle/>
          <a:p>
            <a:endParaRPr lang="en-US" dirty="0"/>
          </a:p>
        </p:txBody>
      </p:sp>
      <p:sp>
        <p:nvSpPr>
          <p:cNvPr id="114696" name="Oval 8"/>
          <p:cNvSpPr>
            <a:spLocks noChangeArrowheads="1"/>
          </p:cNvSpPr>
          <p:nvPr/>
        </p:nvSpPr>
        <p:spPr bwMode="auto">
          <a:xfrm>
            <a:off x="5257800" y="2838450"/>
            <a:ext cx="88900" cy="88900"/>
          </a:xfrm>
          <a:prstGeom prst="ellipse">
            <a:avLst/>
          </a:prstGeom>
          <a:solidFill>
            <a:srgbClr val="FF6600"/>
          </a:solidFill>
          <a:ln w="25400">
            <a:solidFill>
              <a:schemeClr val="tx1"/>
            </a:solidFill>
            <a:round/>
            <a:headEnd/>
            <a:tailEnd/>
          </a:ln>
        </p:spPr>
        <p:txBody>
          <a:bodyPr wrap="none" anchor="ctr">
            <a:prstTxWarp prst="textNoShape">
              <a:avLst/>
            </a:prstTxWarp>
          </a:bodyPr>
          <a:lstStyle/>
          <a:p>
            <a:pPr algn="ctr" eaLnBrk="0" hangingPunct="0"/>
            <a:endParaRPr lang="en-US" sz="1600" dirty="0">
              <a:solidFill>
                <a:srgbClr val="FF6600"/>
              </a:solidFill>
            </a:endParaRPr>
          </a:p>
        </p:txBody>
      </p:sp>
      <p:sp>
        <p:nvSpPr>
          <p:cNvPr id="114697" name="Oval 9"/>
          <p:cNvSpPr>
            <a:spLocks noChangeArrowheads="1"/>
          </p:cNvSpPr>
          <p:nvPr/>
        </p:nvSpPr>
        <p:spPr bwMode="auto">
          <a:xfrm>
            <a:off x="5097463" y="2773363"/>
            <a:ext cx="88900" cy="88900"/>
          </a:xfrm>
          <a:prstGeom prst="ellipse">
            <a:avLst/>
          </a:prstGeom>
          <a:solidFill>
            <a:srgbClr val="FF6600"/>
          </a:solidFill>
          <a:ln w="25400">
            <a:solidFill>
              <a:schemeClr val="tx1"/>
            </a:solidFill>
            <a:round/>
            <a:headEnd/>
            <a:tailEnd/>
          </a:ln>
        </p:spPr>
        <p:txBody>
          <a:bodyPr wrap="none" anchor="ctr">
            <a:prstTxWarp prst="textNoShape">
              <a:avLst/>
            </a:prstTxWarp>
          </a:bodyPr>
          <a:lstStyle/>
          <a:p>
            <a:pPr algn="ctr" eaLnBrk="0" hangingPunct="0"/>
            <a:endParaRPr lang="en-US" sz="1600" dirty="0">
              <a:solidFill>
                <a:srgbClr val="FF6600"/>
              </a:solidFill>
            </a:endParaRPr>
          </a:p>
        </p:txBody>
      </p:sp>
      <p:sp>
        <p:nvSpPr>
          <p:cNvPr id="114698" name="Oval 10"/>
          <p:cNvSpPr>
            <a:spLocks noChangeArrowheads="1"/>
          </p:cNvSpPr>
          <p:nvPr/>
        </p:nvSpPr>
        <p:spPr bwMode="auto">
          <a:xfrm>
            <a:off x="7985125" y="5508625"/>
            <a:ext cx="88900" cy="88900"/>
          </a:xfrm>
          <a:prstGeom prst="ellipse">
            <a:avLst/>
          </a:prstGeom>
          <a:solidFill>
            <a:srgbClr val="FF6600"/>
          </a:solidFill>
          <a:ln w="25400">
            <a:solidFill>
              <a:schemeClr val="tx1"/>
            </a:solidFill>
            <a:round/>
            <a:headEnd/>
            <a:tailEnd/>
          </a:ln>
        </p:spPr>
        <p:txBody>
          <a:bodyPr wrap="none" anchor="ctr">
            <a:prstTxWarp prst="textNoShape">
              <a:avLst/>
            </a:prstTxWarp>
          </a:bodyPr>
          <a:lstStyle/>
          <a:p>
            <a:pPr algn="ctr" eaLnBrk="0" hangingPunct="0"/>
            <a:endParaRPr lang="en-US" sz="1600" dirty="0">
              <a:solidFill>
                <a:srgbClr val="FF6600"/>
              </a:solidFill>
            </a:endParaRPr>
          </a:p>
        </p:txBody>
      </p:sp>
      <p:sp>
        <p:nvSpPr>
          <p:cNvPr id="114699" name="Text Box 12"/>
          <p:cNvSpPr txBox="1">
            <a:spLocks noChangeArrowheads="1"/>
          </p:cNvSpPr>
          <p:nvPr/>
        </p:nvSpPr>
        <p:spPr bwMode="auto">
          <a:xfrm>
            <a:off x="5311775" y="2728913"/>
            <a:ext cx="850900" cy="336550"/>
          </a:xfrm>
          <a:prstGeom prst="rect">
            <a:avLst/>
          </a:prstGeom>
          <a:noFill/>
          <a:ln w="25400">
            <a:noFill/>
            <a:miter lim="800000"/>
            <a:headEnd/>
            <a:tailEnd/>
          </a:ln>
        </p:spPr>
        <p:txBody>
          <a:bodyPr wrap="none">
            <a:prstTxWarp prst="textNoShape">
              <a:avLst/>
            </a:prstTxWarp>
            <a:spAutoFit/>
          </a:bodyPr>
          <a:lstStyle/>
          <a:p>
            <a:pPr eaLnBrk="0" hangingPunct="0"/>
            <a:r>
              <a:rPr lang="en-US" sz="1600" b="1" dirty="0">
                <a:solidFill>
                  <a:srgbClr val="FF9933"/>
                </a:solidFill>
              </a:rPr>
              <a:t>MINOS</a:t>
            </a:r>
          </a:p>
        </p:txBody>
      </p:sp>
      <p:sp>
        <p:nvSpPr>
          <p:cNvPr id="114700" name="Text Box 13"/>
          <p:cNvSpPr txBox="1">
            <a:spLocks noChangeArrowheads="1"/>
          </p:cNvSpPr>
          <p:nvPr/>
        </p:nvSpPr>
        <p:spPr bwMode="auto">
          <a:xfrm>
            <a:off x="3348038" y="4521200"/>
            <a:ext cx="985837" cy="336550"/>
          </a:xfrm>
          <a:prstGeom prst="rect">
            <a:avLst/>
          </a:prstGeom>
          <a:noFill/>
          <a:ln w="25400">
            <a:noFill/>
            <a:miter lim="800000"/>
            <a:headEnd/>
            <a:tailEnd/>
          </a:ln>
        </p:spPr>
        <p:txBody>
          <a:bodyPr wrap="none">
            <a:prstTxWarp prst="textNoShape">
              <a:avLst/>
            </a:prstTxWarp>
            <a:spAutoFit/>
          </a:bodyPr>
          <a:lstStyle/>
          <a:p>
            <a:pPr algn="ctr" eaLnBrk="0" hangingPunct="0"/>
            <a:r>
              <a:rPr lang="en-US" sz="1600" b="1" dirty="0"/>
              <a:t>1300 km</a:t>
            </a:r>
          </a:p>
        </p:txBody>
      </p:sp>
      <p:sp>
        <p:nvSpPr>
          <p:cNvPr id="114701" name="Text Box 14"/>
          <p:cNvSpPr txBox="1">
            <a:spLocks noChangeArrowheads="1"/>
          </p:cNvSpPr>
          <p:nvPr/>
        </p:nvSpPr>
        <p:spPr bwMode="auto">
          <a:xfrm>
            <a:off x="6423025" y="3781425"/>
            <a:ext cx="873125" cy="336550"/>
          </a:xfrm>
          <a:prstGeom prst="rect">
            <a:avLst/>
          </a:prstGeom>
          <a:noFill/>
          <a:ln w="25400">
            <a:noFill/>
            <a:miter lim="800000"/>
            <a:headEnd/>
            <a:tailEnd/>
          </a:ln>
        </p:spPr>
        <p:txBody>
          <a:bodyPr wrap="none">
            <a:prstTxWarp prst="textNoShape">
              <a:avLst/>
            </a:prstTxWarp>
            <a:spAutoFit/>
          </a:bodyPr>
          <a:lstStyle/>
          <a:p>
            <a:pPr eaLnBrk="0" hangingPunct="0"/>
            <a:r>
              <a:rPr lang="en-US" sz="1600" b="1" dirty="0">
                <a:solidFill>
                  <a:srgbClr val="FFFF00"/>
                </a:solidFill>
              </a:rPr>
              <a:t>735 km</a:t>
            </a:r>
          </a:p>
        </p:txBody>
      </p:sp>
      <p:sp>
        <p:nvSpPr>
          <p:cNvPr id="114702" name="AutoShape 15"/>
          <p:cNvSpPr>
            <a:spLocks noChangeArrowheads="1"/>
          </p:cNvSpPr>
          <p:nvPr/>
        </p:nvSpPr>
        <p:spPr bwMode="auto">
          <a:xfrm rot="-8194508">
            <a:off x="6459538" y="4854575"/>
            <a:ext cx="1828800" cy="144463"/>
          </a:xfrm>
          <a:prstGeom prst="rightArrow">
            <a:avLst>
              <a:gd name="adj1" fmla="val 50000"/>
              <a:gd name="adj2" fmla="val 316482"/>
            </a:avLst>
          </a:prstGeom>
          <a:solidFill>
            <a:srgbClr val="0000CC"/>
          </a:solidFill>
          <a:ln w="9525">
            <a:solidFill>
              <a:schemeClr val="tx1"/>
            </a:solidFill>
            <a:miter lim="800000"/>
            <a:headEnd/>
            <a:tailEnd/>
          </a:ln>
        </p:spPr>
        <p:txBody>
          <a:bodyPr wrap="none" anchor="ctr">
            <a:prstTxWarp prst="textNoShape">
              <a:avLst/>
            </a:prstTxWarp>
          </a:bodyPr>
          <a:lstStyle/>
          <a:p>
            <a:endParaRPr lang="en-US" dirty="0"/>
          </a:p>
        </p:txBody>
      </p:sp>
      <p:sp>
        <p:nvSpPr>
          <p:cNvPr id="114703" name="Text Box 16"/>
          <p:cNvSpPr txBox="1">
            <a:spLocks noChangeArrowheads="1"/>
          </p:cNvSpPr>
          <p:nvPr/>
        </p:nvSpPr>
        <p:spPr bwMode="auto">
          <a:xfrm>
            <a:off x="7092950" y="4886325"/>
            <a:ext cx="342900" cy="457200"/>
          </a:xfrm>
          <a:prstGeom prst="rect">
            <a:avLst/>
          </a:prstGeom>
          <a:noFill/>
          <a:ln w="9525">
            <a:noFill/>
            <a:miter lim="800000"/>
            <a:headEnd/>
            <a:tailEnd/>
          </a:ln>
        </p:spPr>
        <p:txBody>
          <a:bodyPr wrap="none">
            <a:prstTxWarp prst="textNoShape">
              <a:avLst/>
            </a:prstTxWarp>
            <a:spAutoFit/>
          </a:bodyPr>
          <a:lstStyle/>
          <a:p>
            <a:r>
              <a:rPr lang="en-US" b="1" dirty="0">
                <a:solidFill>
                  <a:srgbClr val="000066"/>
                </a:solidFill>
                <a:latin typeface="Symbol" charset="2"/>
              </a:rPr>
              <a:t>n</a:t>
            </a:r>
          </a:p>
        </p:txBody>
      </p:sp>
      <p:sp>
        <p:nvSpPr>
          <p:cNvPr id="114704" name="AutoShape 17"/>
          <p:cNvSpPr>
            <a:spLocks noChangeArrowheads="1"/>
          </p:cNvSpPr>
          <p:nvPr/>
        </p:nvSpPr>
        <p:spPr bwMode="auto">
          <a:xfrm rot="-9875207">
            <a:off x="6229350" y="5232400"/>
            <a:ext cx="1828800" cy="144463"/>
          </a:xfrm>
          <a:prstGeom prst="rightArrow">
            <a:avLst>
              <a:gd name="adj1" fmla="val 50000"/>
              <a:gd name="adj2" fmla="val 316482"/>
            </a:avLst>
          </a:prstGeom>
          <a:solidFill>
            <a:srgbClr val="0000CC"/>
          </a:solidFill>
          <a:ln w="9525">
            <a:solidFill>
              <a:schemeClr val="tx1"/>
            </a:solidFill>
            <a:miter lim="800000"/>
            <a:headEnd/>
            <a:tailEnd/>
          </a:ln>
        </p:spPr>
        <p:txBody>
          <a:bodyPr wrap="none" anchor="ctr">
            <a:prstTxWarp prst="textNoShape">
              <a:avLst/>
            </a:prstTxWarp>
          </a:bodyPr>
          <a:lstStyle/>
          <a:p>
            <a:endParaRPr lang="en-US" dirty="0"/>
          </a:p>
        </p:txBody>
      </p:sp>
      <p:sp>
        <p:nvSpPr>
          <p:cNvPr id="1068050" name="Text Box 18"/>
          <p:cNvSpPr txBox="1">
            <a:spLocks noChangeArrowheads="1"/>
          </p:cNvSpPr>
          <p:nvPr/>
        </p:nvSpPr>
        <p:spPr bwMode="auto">
          <a:xfrm>
            <a:off x="7148513" y="5624513"/>
            <a:ext cx="1725612" cy="519112"/>
          </a:xfrm>
          <a:prstGeom prst="rect">
            <a:avLst/>
          </a:prstGeom>
          <a:noFill/>
          <a:ln w="9525">
            <a:noFill/>
            <a:miter lim="800000"/>
            <a:headEnd/>
            <a:tailEnd/>
          </a:ln>
          <a:effectLst/>
        </p:spPr>
        <p:txBody>
          <a:bodyPr wrap="none">
            <a:prstTxWarp prst="textNoShape">
              <a:avLst/>
            </a:prstTxWarp>
            <a:spAutoFit/>
          </a:bodyPr>
          <a:lstStyle/>
          <a:p>
            <a:pPr>
              <a:defRPr/>
            </a:pPr>
            <a:r>
              <a:rPr lang="en-US" sz="2800" b="1" dirty="0">
                <a:solidFill>
                  <a:srgbClr val="000066"/>
                </a:solidFill>
                <a:effectLst>
                  <a:outerShdw blurRad="38100" dist="38100" dir="2700000" algn="tl">
                    <a:srgbClr val="000000"/>
                  </a:outerShdw>
                </a:effectLst>
              </a:rPr>
              <a:t>Project X</a:t>
            </a:r>
          </a:p>
        </p:txBody>
      </p:sp>
      <p:sp>
        <p:nvSpPr>
          <p:cNvPr id="1068051" name="Rectangle 19"/>
          <p:cNvSpPr>
            <a:spLocks noChangeArrowheads="1"/>
          </p:cNvSpPr>
          <p:nvPr/>
        </p:nvSpPr>
        <p:spPr bwMode="auto">
          <a:xfrm>
            <a:off x="457200" y="0"/>
            <a:ext cx="8229600" cy="788988"/>
          </a:xfrm>
          <a:prstGeom prst="rect">
            <a:avLst/>
          </a:prstGeom>
          <a:noFill/>
          <a:ln w="9525">
            <a:noFill/>
            <a:miter lim="800000"/>
            <a:headEnd/>
            <a:tailEnd/>
          </a:ln>
          <a:effectLst/>
        </p:spPr>
        <p:txBody>
          <a:bodyPr anchor="ctr">
            <a:prstTxWarp prst="textNoShape">
              <a:avLst/>
            </a:prstTxWarp>
          </a:bodyPr>
          <a:lstStyle/>
          <a:p>
            <a:pPr algn="ctr">
              <a:buNone/>
              <a:defRPr/>
            </a:pPr>
            <a:r>
              <a:rPr lang="en-US" sz="3600" dirty="0" smtClean="0">
                <a:solidFill>
                  <a:srgbClr val="FF6600"/>
                </a:solidFill>
                <a:effectLst>
                  <a:outerShdw blurRad="38100" dist="38100" dir="2700000" algn="tl">
                    <a:srgbClr val="000000"/>
                  </a:outerShdw>
                </a:effectLst>
              </a:rPr>
              <a:t>Future Planning </a:t>
            </a:r>
            <a:r>
              <a:rPr lang="en-US" sz="3600" dirty="0">
                <a:solidFill>
                  <a:srgbClr val="FF6600"/>
                </a:solidFill>
                <a:effectLst>
                  <a:outerShdw blurRad="38100" dist="38100" dir="2700000" algn="tl">
                    <a:srgbClr val="000000"/>
                  </a:outerShdw>
                </a:effectLst>
              </a:rPr>
              <a:t>for Fermilab</a:t>
            </a:r>
          </a:p>
        </p:txBody>
      </p:sp>
    </p:spTree>
  </p:cSld>
  <p:clrMapOvr>
    <a:masterClrMapping/>
  </p:clrMapOvr>
  <p:transition advTm="6425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73" y="0"/>
            <a:ext cx="9138127" cy="6858000"/>
          </a:xfrm>
          <a:prstGeom prst="rect">
            <a:avLst/>
          </a:prstGeom>
        </p:spPr>
      </p:pic>
      <p:sp>
        <p:nvSpPr>
          <p:cNvPr id="3" name="Rectangle 2"/>
          <p:cNvSpPr/>
          <p:nvPr/>
        </p:nvSpPr>
        <p:spPr>
          <a:xfrm>
            <a:off x="3200400" y="228600"/>
            <a:ext cx="2819400" cy="523220"/>
          </a:xfrm>
          <a:prstGeom prst="rect">
            <a:avLst/>
          </a:prstGeom>
        </p:spPr>
        <p:txBody>
          <a:bodyPr wrap="square">
            <a:spAutoFit/>
          </a:bodyPr>
          <a:lstStyle/>
          <a:p>
            <a:pPr algn="ctr" eaLnBrk="1" hangingPunct="1">
              <a:spcBef>
                <a:spcPct val="0"/>
              </a:spcBef>
              <a:buClrTx/>
              <a:buFontTx/>
              <a:buNone/>
              <a:defRPr/>
            </a:pPr>
            <a:r>
              <a:rPr lang="en-US" sz="2800" dirty="0" smtClean="0">
                <a:solidFill>
                  <a:srgbClr val="FF6600"/>
                </a:solidFill>
                <a:effectLst>
                  <a:outerShdw blurRad="38100" dist="38100" dir="2700000" algn="tl">
                    <a:srgbClr val="000000"/>
                  </a:outerShdw>
                </a:effectLst>
                <a:latin typeface="Arial" charset="0"/>
              </a:rPr>
              <a:t>Project</a:t>
            </a:r>
            <a:r>
              <a:rPr lang="en-US" dirty="0" smtClean="0">
                <a:solidFill>
                  <a:srgbClr val="FF6600"/>
                </a:solidFill>
                <a:effectLst>
                  <a:outerShdw blurRad="38100" dist="38100" dir="2700000" algn="tl">
                    <a:srgbClr val="000000"/>
                  </a:outerShdw>
                </a:effectLst>
                <a:latin typeface="Arial" charset="0"/>
              </a:rPr>
              <a:t> X</a:t>
            </a:r>
            <a:endParaRPr lang="en-US" dirty="0">
              <a:solidFill>
                <a:srgbClr val="FF6600"/>
              </a:solidFill>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3"/>
          <p:cNvPicPr>
            <a:picLocks noChangeAspect="1"/>
          </p:cNvPicPr>
          <p:nvPr/>
        </p:nvPicPr>
        <p:blipFill>
          <a:blip r:embed="rId2"/>
          <a:srcRect/>
          <a:stretch>
            <a:fillRect/>
          </a:stretch>
        </p:blipFill>
        <p:spPr bwMode="auto">
          <a:xfrm>
            <a:off x="642938" y="0"/>
            <a:ext cx="8501062" cy="6765925"/>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457200" y="2438400"/>
            <a:ext cx="4762500" cy="3124200"/>
          </a:xfrm>
          <a:prstGeom prst="rect">
            <a:avLst/>
          </a:prstGeom>
        </p:spPr>
      </p:pic>
      <p:sp>
        <p:nvSpPr>
          <p:cNvPr id="6" name="TextBox 5"/>
          <p:cNvSpPr txBox="1"/>
          <p:nvPr/>
        </p:nvSpPr>
        <p:spPr>
          <a:xfrm>
            <a:off x="1752600" y="381000"/>
            <a:ext cx="5943600" cy="830997"/>
          </a:xfrm>
          <a:prstGeom prst="rect">
            <a:avLst/>
          </a:prstGeom>
          <a:solidFill>
            <a:schemeClr val="bg1">
              <a:lumMod val="60000"/>
              <a:lumOff val="40000"/>
            </a:schemeClr>
          </a:solidFill>
        </p:spPr>
        <p:txBody>
          <a:bodyPr wrap="square" rtlCol="0">
            <a:spAutoFit/>
          </a:bodyPr>
          <a:lstStyle/>
          <a:p>
            <a:pPr algn="ctr">
              <a:buNone/>
            </a:pPr>
            <a:r>
              <a:rPr lang="en-US" dirty="0" smtClean="0">
                <a:solidFill>
                  <a:srgbClr val="FF6600"/>
                </a:solidFill>
              </a:rPr>
              <a:t>Muon to Electron Conversion</a:t>
            </a: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0"/>
            <a:ext cx="9144000" cy="6858000"/>
          </a:xfrm>
          <a:prstGeom prst="rect">
            <a:avLst/>
          </a:prstGeom>
          <a:noFill/>
          <a:ln w="9525">
            <a:noFill/>
            <a:miter lim="800000"/>
            <a:headEnd/>
            <a:tailEnd/>
          </a:ln>
        </p:spPr>
        <p:txBody>
          <a:bodyPr wrap="none" anchor="ctr">
            <a:prstTxWarp prst="textNoShape">
              <a:avLst/>
            </a:prstTxWarp>
          </a:bodyPr>
          <a:lstStyle/>
          <a:p>
            <a:pPr>
              <a:buFont typeface="Symbol" charset="2"/>
              <a:buNone/>
            </a:pPr>
            <a:endParaRPr lang="en-US" dirty="0"/>
          </a:p>
        </p:txBody>
      </p:sp>
      <p:sp>
        <p:nvSpPr>
          <p:cNvPr id="31747" name="Rectangle 3"/>
          <p:cNvSpPr>
            <a:spLocks noChangeArrowheads="1"/>
          </p:cNvSpPr>
          <p:nvPr/>
        </p:nvSpPr>
        <p:spPr bwMode="auto">
          <a:xfrm>
            <a:off x="457200" y="228600"/>
            <a:ext cx="8305800" cy="1039813"/>
          </a:xfrm>
          <a:prstGeom prst="rect">
            <a:avLst/>
          </a:prstGeom>
          <a:noFill/>
          <a:ln w="9525">
            <a:noFill/>
            <a:miter lim="800000"/>
            <a:headEnd/>
            <a:tailEnd/>
          </a:ln>
        </p:spPr>
        <p:txBody>
          <a:bodyPr>
            <a:prstTxWarp prst="textNoShape">
              <a:avLst/>
            </a:prstTxWarp>
            <a:spAutoFit/>
          </a:bodyPr>
          <a:lstStyle/>
          <a:p>
            <a:pPr algn="ctr">
              <a:buFont typeface="Symbol" charset="2"/>
              <a:buNone/>
            </a:pPr>
            <a:r>
              <a:rPr lang="en-US" sz="2800" dirty="0">
                <a:solidFill>
                  <a:srgbClr val="FF6600"/>
                </a:solidFill>
              </a:rPr>
              <a:t>What is the</a:t>
            </a:r>
            <a:r>
              <a:rPr lang="en-US" sz="2800" dirty="0" smtClean="0">
                <a:solidFill>
                  <a:srgbClr val="FF6600"/>
                </a:solidFill>
              </a:rPr>
              <a:t> Universe made </a:t>
            </a:r>
            <a:r>
              <a:rPr lang="en-US" sz="2800" dirty="0">
                <a:solidFill>
                  <a:srgbClr val="FF6600"/>
                </a:solidFill>
              </a:rPr>
              <a:t>of?</a:t>
            </a:r>
          </a:p>
          <a:p>
            <a:pPr algn="ctr">
              <a:buFont typeface="Symbol" charset="2"/>
              <a:buNone/>
            </a:pPr>
            <a:r>
              <a:rPr lang="en-US" sz="2800" dirty="0">
                <a:solidFill>
                  <a:srgbClr val="FF6600"/>
                </a:solidFill>
              </a:rPr>
              <a:t>What are the smallest things</a:t>
            </a:r>
            <a:r>
              <a:rPr lang="en-US" sz="2800" dirty="0" smtClean="0">
                <a:solidFill>
                  <a:srgbClr val="FF6600"/>
                </a:solidFill>
              </a:rPr>
              <a:t> we can study?</a:t>
            </a:r>
            <a:endParaRPr lang="en-US" sz="2800" dirty="0">
              <a:solidFill>
                <a:srgbClr val="FF6600"/>
              </a:solidFill>
            </a:endParaRPr>
          </a:p>
        </p:txBody>
      </p:sp>
      <p:grpSp>
        <p:nvGrpSpPr>
          <p:cNvPr id="2" name="Group 2"/>
          <p:cNvGrpSpPr>
            <a:grpSpLocks/>
          </p:cNvGrpSpPr>
          <p:nvPr/>
        </p:nvGrpSpPr>
        <p:grpSpPr bwMode="auto">
          <a:xfrm>
            <a:off x="0" y="1498600"/>
            <a:ext cx="9144000" cy="4930775"/>
            <a:chOff x="0" y="1008"/>
            <a:chExt cx="5760" cy="3106"/>
          </a:xfrm>
        </p:grpSpPr>
        <p:pic>
          <p:nvPicPr>
            <p:cNvPr id="31751" name="Picture 3"/>
            <p:cNvPicPr>
              <a:picLocks noChangeAspect="1" noChangeArrowheads="1"/>
            </p:cNvPicPr>
            <p:nvPr/>
          </p:nvPicPr>
          <p:blipFill>
            <a:blip r:embed="rId2"/>
            <a:srcRect l="21095" t="25473" r="24576" b="11925"/>
            <a:stretch>
              <a:fillRect/>
            </a:stretch>
          </p:blipFill>
          <p:spPr bwMode="auto">
            <a:xfrm>
              <a:off x="3696" y="1152"/>
              <a:ext cx="912" cy="1008"/>
            </a:xfrm>
            <a:prstGeom prst="rect">
              <a:avLst/>
            </a:prstGeom>
            <a:noFill/>
            <a:ln w="9525">
              <a:noFill/>
              <a:miter lim="800000"/>
              <a:headEnd/>
              <a:tailEnd/>
            </a:ln>
          </p:spPr>
        </p:pic>
        <p:pic>
          <p:nvPicPr>
            <p:cNvPr id="31752" name="Picture 4"/>
            <p:cNvPicPr>
              <a:picLocks noChangeAspect="1" noChangeArrowheads="1"/>
            </p:cNvPicPr>
            <p:nvPr/>
          </p:nvPicPr>
          <p:blipFill>
            <a:blip r:embed="rId3"/>
            <a:srcRect l="53423" r="25888" b="67648"/>
            <a:stretch>
              <a:fillRect/>
            </a:stretch>
          </p:blipFill>
          <p:spPr bwMode="auto">
            <a:xfrm>
              <a:off x="4800" y="1104"/>
              <a:ext cx="816" cy="1056"/>
            </a:xfrm>
            <a:prstGeom prst="rect">
              <a:avLst/>
            </a:prstGeom>
            <a:noFill/>
            <a:ln w="9525">
              <a:noFill/>
              <a:miter lim="800000"/>
              <a:headEnd/>
              <a:tailEnd/>
            </a:ln>
          </p:spPr>
        </p:pic>
        <p:pic>
          <p:nvPicPr>
            <p:cNvPr id="31753" name="Picture 5"/>
            <p:cNvPicPr>
              <a:picLocks noChangeAspect="1" noChangeArrowheads="1"/>
            </p:cNvPicPr>
            <p:nvPr/>
          </p:nvPicPr>
          <p:blipFill>
            <a:blip r:embed="rId4"/>
            <a:srcRect/>
            <a:stretch>
              <a:fillRect/>
            </a:stretch>
          </p:blipFill>
          <p:spPr bwMode="auto">
            <a:xfrm>
              <a:off x="183" y="1104"/>
              <a:ext cx="697" cy="1056"/>
            </a:xfrm>
            <a:prstGeom prst="rect">
              <a:avLst/>
            </a:prstGeom>
            <a:noFill/>
            <a:ln w="9525">
              <a:noFill/>
              <a:miter lim="800000"/>
              <a:headEnd/>
              <a:tailEnd/>
            </a:ln>
          </p:spPr>
        </p:pic>
        <p:pic>
          <p:nvPicPr>
            <p:cNvPr id="31754" name="Picture 6"/>
            <p:cNvPicPr>
              <a:picLocks noChangeAspect="1" noChangeArrowheads="1"/>
            </p:cNvPicPr>
            <p:nvPr/>
          </p:nvPicPr>
          <p:blipFill>
            <a:blip r:embed="rId5"/>
            <a:srcRect/>
            <a:stretch>
              <a:fillRect/>
            </a:stretch>
          </p:blipFill>
          <p:spPr bwMode="auto">
            <a:xfrm>
              <a:off x="3456" y="2482"/>
              <a:ext cx="2160" cy="1555"/>
            </a:xfrm>
            <a:prstGeom prst="rect">
              <a:avLst/>
            </a:prstGeom>
            <a:noFill/>
            <a:ln w="9525">
              <a:noFill/>
              <a:miter lim="800000"/>
              <a:headEnd/>
              <a:tailEnd/>
            </a:ln>
          </p:spPr>
        </p:pic>
        <p:pic>
          <p:nvPicPr>
            <p:cNvPr id="31755" name="Picture 7"/>
            <p:cNvPicPr>
              <a:picLocks noChangeAspect="1" noChangeArrowheads="1"/>
            </p:cNvPicPr>
            <p:nvPr/>
          </p:nvPicPr>
          <p:blipFill>
            <a:blip r:embed="rId6"/>
            <a:srcRect r="23810"/>
            <a:stretch>
              <a:fillRect/>
            </a:stretch>
          </p:blipFill>
          <p:spPr bwMode="auto">
            <a:xfrm>
              <a:off x="192" y="2482"/>
              <a:ext cx="1680" cy="1591"/>
            </a:xfrm>
            <a:prstGeom prst="rect">
              <a:avLst/>
            </a:prstGeom>
            <a:noFill/>
            <a:ln w="9525">
              <a:noFill/>
              <a:miter lim="800000"/>
              <a:headEnd/>
              <a:tailEnd/>
            </a:ln>
          </p:spPr>
        </p:pic>
        <p:pic>
          <p:nvPicPr>
            <p:cNvPr id="31756" name="Picture 8" descr="Saturn"/>
            <p:cNvPicPr>
              <a:picLocks noChangeAspect="1" noChangeArrowheads="1"/>
            </p:cNvPicPr>
            <p:nvPr/>
          </p:nvPicPr>
          <p:blipFill>
            <a:blip r:embed="rId7"/>
            <a:srcRect/>
            <a:stretch>
              <a:fillRect/>
            </a:stretch>
          </p:blipFill>
          <p:spPr bwMode="auto">
            <a:xfrm>
              <a:off x="2016" y="2434"/>
              <a:ext cx="1291" cy="1632"/>
            </a:xfrm>
            <a:prstGeom prst="rect">
              <a:avLst/>
            </a:prstGeom>
            <a:noFill/>
            <a:ln w="9525">
              <a:noFill/>
              <a:miter lim="800000"/>
              <a:headEnd/>
              <a:tailEnd/>
            </a:ln>
          </p:spPr>
        </p:pic>
        <p:pic>
          <p:nvPicPr>
            <p:cNvPr id="31757" name="Picture 9" descr="elk01"/>
            <p:cNvPicPr>
              <a:picLocks noChangeAspect="1" noChangeArrowheads="1"/>
            </p:cNvPicPr>
            <p:nvPr/>
          </p:nvPicPr>
          <p:blipFill>
            <a:blip r:embed="rId8"/>
            <a:srcRect r="35603"/>
            <a:stretch>
              <a:fillRect/>
            </a:stretch>
          </p:blipFill>
          <p:spPr bwMode="auto">
            <a:xfrm>
              <a:off x="1008" y="1104"/>
              <a:ext cx="1296" cy="1034"/>
            </a:xfrm>
            <a:prstGeom prst="rect">
              <a:avLst/>
            </a:prstGeom>
            <a:noFill/>
            <a:ln w="9525">
              <a:noFill/>
              <a:miter lim="800000"/>
              <a:headEnd/>
              <a:tailEnd/>
            </a:ln>
          </p:spPr>
        </p:pic>
        <p:sp>
          <p:nvSpPr>
            <p:cNvPr id="31758" name="Rectangle 10"/>
            <p:cNvSpPr>
              <a:spLocks noChangeArrowheads="1"/>
            </p:cNvSpPr>
            <p:nvPr/>
          </p:nvSpPr>
          <p:spPr bwMode="auto">
            <a:xfrm>
              <a:off x="0" y="4018"/>
              <a:ext cx="5760" cy="96"/>
            </a:xfrm>
            <a:prstGeom prst="rect">
              <a:avLst/>
            </a:prstGeom>
            <a:solidFill>
              <a:schemeClr val="tx1"/>
            </a:solidFill>
            <a:ln w="9525">
              <a:noFill/>
              <a:miter lim="800000"/>
              <a:headEnd/>
              <a:tailEnd/>
            </a:ln>
          </p:spPr>
          <p:txBody>
            <a:bodyPr wrap="none" anchor="ctr">
              <a:prstTxWarp prst="textNoShape">
                <a:avLst/>
              </a:prstTxWarp>
            </a:bodyPr>
            <a:lstStyle/>
            <a:p>
              <a:pPr>
                <a:buFont typeface="Symbol" charset="2"/>
                <a:buNone/>
              </a:pPr>
              <a:endParaRPr lang="en-US" dirty="0"/>
            </a:p>
          </p:txBody>
        </p:sp>
        <p:sp>
          <p:nvSpPr>
            <p:cNvPr id="31759" name="Rectangle 11"/>
            <p:cNvSpPr>
              <a:spLocks noChangeArrowheads="1"/>
            </p:cNvSpPr>
            <p:nvPr/>
          </p:nvSpPr>
          <p:spPr bwMode="auto">
            <a:xfrm>
              <a:off x="0" y="2386"/>
              <a:ext cx="5760" cy="96"/>
            </a:xfrm>
            <a:prstGeom prst="rect">
              <a:avLst/>
            </a:prstGeom>
            <a:solidFill>
              <a:schemeClr val="tx1"/>
            </a:solidFill>
            <a:ln w="9525">
              <a:noFill/>
              <a:miter lim="800000"/>
              <a:headEnd/>
              <a:tailEnd/>
            </a:ln>
          </p:spPr>
          <p:txBody>
            <a:bodyPr wrap="none" anchor="ctr">
              <a:prstTxWarp prst="textNoShape">
                <a:avLst/>
              </a:prstTxWarp>
            </a:bodyPr>
            <a:lstStyle/>
            <a:p>
              <a:pPr>
                <a:buFont typeface="Symbol" charset="2"/>
                <a:buNone/>
              </a:pPr>
              <a:endParaRPr lang="en-US" dirty="0"/>
            </a:p>
          </p:txBody>
        </p:sp>
        <p:pic>
          <p:nvPicPr>
            <p:cNvPr id="31760" name="Picture 12" descr="10exp0"/>
            <p:cNvPicPr>
              <a:picLocks noChangeAspect="1" noChangeArrowheads="1"/>
            </p:cNvPicPr>
            <p:nvPr/>
          </p:nvPicPr>
          <p:blipFill>
            <a:blip r:embed="rId9"/>
            <a:srcRect/>
            <a:stretch>
              <a:fillRect/>
            </a:stretch>
          </p:blipFill>
          <p:spPr bwMode="auto">
            <a:xfrm>
              <a:off x="2448" y="1104"/>
              <a:ext cx="1056" cy="1052"/>
            </a:xfrm>
            <a:prstGeom prst="rect">
              <a:avLst/>
            </a:prstGeom>
            <a:noFill/>
            <a:ln w="9525">
              <a:noFill/>
              <a:miter lim="800000"/>
              <a:headEnd/>
              <a:tailEnd/>
            </a:ln>
          </p:spPr>
        </p:pic>
        <p:sp>
          <p:nvSpPr>
            <p:cNvPr id="31761" name="Rectangle 13"/>
            <p:cNvSpPr>
              <a:spLocks noChangeArrowheads="1"/>
            </p:cNvSpPr>
            <p:nvPr/>
          </p:nvSpPr>
          <p:spPr bwMode="auto">
            <a:xfrm>
              <a:off x="0" y="1008"/>
              <a:ext cx="5760" cy="144"/>
            </a:xfrm>
            <a:prstGeom prst="rect">
              <a:avLst/>
            </a:prstGeom>
            <a:solidFill>
              <a:schemeClr val="tx1"/>
            </a:solidFill>
            <a:ln w="9525">
              <a:noFill/>
              <a:miter lim="800000"/>
              <a:headEnd/>
              <a:tailEnd/>
            </a:ln>
          </p:spPr>
          <p:txBody>
            <a:bodyPr wrap="none" anchor="ctr">
              <a:prstTxWarp prst="textNoShape">
                <a:avLst/>
              </a:prstTxWarp>
            </a:bodyPr>
            <a:lstStyle/>
            <a:p>
              <a:pPr>
                <a:buFont typeface="Symbol" charset="2"/>
                <a:buNone/>
              </a:pPr>
              <a:endParaRPr lang="en-US" dirty="0"/>
            </a:p>
          </p:txBody>
        </p:sp>
        <p:sp>
          <p:nvSpPr>
            <p:cNvPr id="31762" name="Rectangle 14"/>
            <p:cNvSpPr>
              <a:spLocks noChangeArrowheads="1"/>
            </p:cNvSpPr>
            <p:nvPr/>
          </p:nvSpPr>
          <p:spPr bwMode="auto">
            <a:xfrm>
              <a:off x="0" y="2112"/>
              <a:ext cx="5760" cy="96"/>
            </a:xfrm>
            <a:prstGeom prst="rect">
              <a:avLst/>
            </a:prstGeom>
            <a:solidFill>
              <a:schemeClr val="tx1"/>
            </a:solidFill>
            <a:ln w="9525">
              <a:noFill/>
              <a:miter lim="800000"/>
              <a:headEnd/>
              <a:tailEnd/>
            </a:ln>
          </p:spPr>
          <p:txBody>
            <a:bodyPr wrap="none" anchor="ctr">
              <a:prstTxWarp prst="textNoShape">
                <a:avLst/>
              </a:prstTxWarp>
            </a:bodyPr>
            <a:lstStyle/>
            <a:p>
              <a:pPr>
                <a:buFont typeface="Symbol" charset="2"/>
                <a:buNone/>
              </a:pPr>
              <a:endParaRPr lang="en-US" dirty="0"/>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3"/>
          <p:cNvPicPr>
            <a:picLocks noChangeAspect="1"/>
          </p:cNvPicPr>
          <p:nvPr/>
        </p:nvPicPr>
        <p:blipFill>
          <a:blip r:embed="rId2"/>
          <a:srcRect/>
          <a:stretch>
            <a:fillRect/>
          </a:stretch>
        </p:blipFill>
        <p:spPr bwMode="auto">
          <a:xfrm>
            <a:off x="436563" y="0"/>
            <a:ext cx="8707437" cy="6329363"/>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0" y="1219200"/>
            <a:ext cx="9144000" cy="4937476"/>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0" y="0"/>
            <a:ext cx="9144000" cy="6858000"/>
          </a:xfrm>
          <a:prstGeom prst="rect">
            <a:avLst/>
          </a:prstGeom>
          <a:noFill/>
          <a:ln w="9525">
            <a:noFill/>
            <a:miter lim="800000"/>
            <a:headEnd/>
            <a:tailEnd/>
          </a:ln>
        </p:spPr>
        <p:txBody>
          <a:bodyPr wrap="none" anchor="ctr">
            <a:prstTxWarp prst="textNoShape">
              <a:avLst/>
            </a:prstTxWarp>
          </a:bodyPr>
          <a:lstStyle/>
          <a:p>
            <a:endParaRPr lang="en-US" dirty="0"/>
          </a:p>
        </p:txBody>
      </p:sp>
      <p:pic>
        <p:nvPicPr>
          <p:cNvPr id="4" name="Picture 3"/>
          <p:cNvPicPr>
            <a:picLocks noChangeAspect="1"/>
          </p:cNvPicPr>
          <p:nvPr/>
        </p:nvPicPr>
        <p:blipFill>
          <a:blip r:embed="rId2"/>
          <a:stretch>
            <a:fillRect/>
          </a:stretch>
        </p:blipFill>
        <p:spPr>
          <a:xfrm>
            <a:off x="304800" y="204355"/>
            <a:ext cx="8610600" cy="6653645"/>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609600"/>
            <a:ext cx="8763000" cy="5533822"/>
          </a:xfrm>
          <a:prstGeom prst="rect">
            <a:avLst/>
          </a:prstGeom>
          <a:noFill/>
          <a:ln w="9525">
            <a:noFill/>
            <a:miter lim="800000"/>
            <a:headEnd/>
            <a:tailEnd/>
          </a:ln>
        </p:spPr>
        <p:txBody>
          <a:bodyPr>
            <a:prstTxWarp prst="textNoShape">
              <a:avLst/>
            </a:prstTxWarp>
            <a:spAutoFit/>
          </a:bodyPr>
          <a:lstStyle/>
          <a:p>
            <a:pPr>
              <a:buClr>
                <a:srgbClr val="FF0000"/>
              </a:buClr>
              <a:buFont typeface="Arial" charset="0"/>
              <a:buNone/>
            </a:pPr>
            <a:r>
              <a:rPr lang="en-US" sz="3200" b="0" u="sng" dirty="0">
                <a:solidFill>
                  <a:srgbClr val="FF6600"/>
                </a:solidFill>
                <a:latin typeface="Arial" charset="0"/>
              </a:rPr>
              <a:t>Fermilab</a:t>
            </a:r>
            <a:r>
              <a:rPr lang="en-US" b="0" dirty="0">
                <a:latin typeface="Arial" charset="0"/>
              </a:rPr>
              <a:t>:</a:t>
            </a:r>
            <a:endParaRPr lang="en-US" b="0" dirty="0" smtClean="0">
              <a:latin typeface="Arial" charset="0"/>
            </a:endParaRPr>
          </a:p>
          <a:p>
            <a:pPr lvl="1">
              <a:buClr>
                <a:srgbClr val="0000FF"/>
              </a:buClr>
              <a:buFont typeface="Wingdings 2" charset="2"/>
              <a:buChar char="ï"/>
            </a:pPr>
            <a:r>
              <a:rPr lang="en-US" b="0" dirty="0" smtClean="0">
                <a:latin typeface="Arial" charset="0"/>
              </a:rPr>
              <a:t>6,800 </a:t>
            </a:r>
            <a:r>
              <a:rPr lang="en-US" b="0" dirty="0">
                <a:latin typeface="Arial" charset="0"/>
              </a:rPr>
              <a:t>acres of mostly open land.</a:t>
            </a:r>
          </a:p>
          <a:p>
            <a:pPr lvl="1">
              <a:buClr>
                <a:srgbClr val="0000FF"/>
              </a:buClr>
              <a:buFont typeface="Wingdings 2" charset="2"/>
              <a:buChar char="ï"/>
            </a:pPr>
            <a:r>
              <a:rPr lang="en-US" b="0" dirty="0">
                <a:latin typeface="Arial" charset="0"/>
              </a:rPr>
              <a:t>A federally funded research </a:t>
            </a:r>
            <a:r>
              <a:rPr lang="en-US" b="0" dirty="0" smtClean="0">
                <a:latin typeface="Arial" charset="0"/>
              </a:rPr>
              <a:t>facility part </a:t>
            </a:r>
            <a:r>
              <a:rPr lang="en-US" b="0" dirty="0">
                <a:latin typeface="Arial" charset="0"/>
              </a:rPr>
              <a:t>of the U.S</a:t>
            </a:r>
            <a:r>
              <a:rPr lang="en-US" b="0" dirty="0" smtClean="0">
                <a:latin typeface="Arial" charset="0"/>
              </a:rPr>
              <a:t>.</a:t>
            </a:r>
            <a:br>
              <a:rPr lang="en-US" b="0" dirty="0" smtClean="0">
                <a:latin typeface="Arial" charset="0"/>
              </a:rPr>
            </a:br>
            <a:r>
              <a:rPr lang="en-US" b="0" dirty="0" smtClean="0">
                <a:latin typeface="Arial" charset="0"/>
              </a:rPr>
              <a:t>    </a:t>
            </a:r>
            <a:r>
              <a:rPr lang="en-US" b="0" dirty="0">
                <a:latin typeface="Arial" charset="0"/>
              </a:rPr>
              <a:t>Department of Energy that is managed and operated </a:t>
            </a:r>
            <a:r>
              <a:rPr lang="en-US" b="0" dirty="0" smtClean="0">
                <a:latin typeface="Arial" charset="0"/>
              </a:rPr>
              <a:t>by</a:t>
            </a:r>
            <a:br>
              <a:rPr lang="en-US" b="0" dirty="0" smtClean="0">
                <a:latin typeface="Arial" charset="0"/>
              </a:rPr>
            </a:br>
            <a:r>
              <a:rPr lang="en-US" b="0" dirty="0" smtClean="0">
                <a:latin typeface="Arial" charset="0"/>
              </a:rPr>
              <a:t>    </a:t>
            </a:r>
            <a:r>
              <a:rPr lang="en-US" b="0" dirty="0">
                <a:latin typeface="Arial" charset="0"/>
              </a:rPr>
              <a:t>Fermi Research Alliance, LLC</a:t>
            </a:r>
            <a:r>
              <a:rPr lang="en-US" b="0" dirty="0" smtClean="0">
                <a:latin typeface="Arial" charset="0"/>
              </a:rPr>
              <a:t>.</a:t>
            </a:r>
          </a:p>
          <a:p>
            <a:pPr lvl="1">
              <a:buClr>
                <a:srgbClr val="0000FF"/>
              </a:buClr>
              <a:buFont typeface="Wingdings 2" charset="2"/>
              <a:buChar char="ï"/>
            </a:pPr>
            <a:r>
              <a:rPr lang="en-US" b="0" dirty="0">
                <a:latin typeface="Arial" charset="0"/>
              </a:rPr>
              <a:t>A vital part of the Kane and DuPage County </a:t>
            </a:r>
            <a:r>
              <a:rPr lang="en-US" b="0" dirty="0" smtClean="0">
                <a:latin typeface="Arial" charset="0"/>
              </a:rPr>
              <a:t>communities</a:t>
            </a:r>
            <a:br>
              <a:rPr lang="en-US" b="0" dirty="0" smtClean="0">
                <a:latin typeface="Arial" charset="0"/>
              </a:rPr>
            </a:br>
            <a:r>
              <a:rPr lang="en-US" b="0" dirty="0" smtClean="0">
                <a:latin typeface="Arial" charset="0"/>
              </a:rPr>
              <a:t>    </a:t>
            </a:r>
            <a:r>
              <a:rPr lang="en-US" b="0" dirty="0">
                <a:latin typeface="Arial" charset="0"/>
              </a:rPr>
              <a:t>and of the growing northeastern Illinois economy.</a:t>
            </a:r>
          </a:p>
          <a:p>
            <a:pPr lvl="1">
              <a:buClr>
                <a:srgbClr val="0000FF"/>
              </a:buClr>
              <a:buFont typeface="Wingdings 2" charset="2"/>
              <a:buChar char="ï"/>
            </a:pPr>
            <a:r>
              <a:rPr lang="en-US" b="0" dirty="0" smtClean="0">
                <a:latin typeface="Arial" charset="0"/>
              </a:rPr>
              <a:t>Employs </a:t>
            </a:r>
            <a:r>
              <a:rPr lang="en-US" b="0" dirty="0">
                <a:latin typeface="Arial" charset="0"/>
              </a:rPr>
              <a:t>~ </a:t>
            </a:r>
            <a:r>
              <a:rPr lang="en-US" b="0" dirty="0" smtClean="0">
                <a:latin typeface="Arial" charset="0"/>
              </a:rPr>
              <a:t>1,912 </a:t>
            </a:r>
            <a:r>
              <a:rPr lang="en-US" b="0" dirty="0">
                <a:latin typeface="Arial" charset="0"/>
              </a:rPr>
              <a:t>people</a:t>
            </a:r>
            <a:r>
              <a:rPr lang="en-US" b="0" dirty="0" smtClean="0">
                <a:latin typeface="Arial" charset="0"/>
              </a:rPr>
              <a:t> and hundreds </a:t>
            </a:r>
            <a:r>
              <a:rPr lang="en-US" b="0" dirty="0">
                <a:latin typeface="Arial" charset="0"/>
              </a:rPr>
              <a:t>of subcontractors.</a:t>
            </a:r>
          </a:p>
          <a:p>
            <a:pPr lvl="1">
              <a:buClr>
                <a:srgbClr val="0000FF"/>
              </a:buClr>
              <a:buFont typeface="Wingdings 2" charset="2"/>
              <a:buChar char="ï"/>
            </a:pPr>
            <a:r>
              <a:rPr lang="en-US" b="0" dirty="0">
                <a:latin typeface="Arial" charset="0"/>
              </a:rPr>
              <a:t>Provides research facilities for </a:t>
            </a:r>
            <a:r>
              <a:rPr lang="en-US" b="0" dirty="0">
                <a:latin typeface="Symbol" charset="2"/>
              </a:rPr>
              <a:t>~</a:t>
            </a:r>
            <a:r>
              <a:rPr lang="en-US" b="0" dirty="0">
                <a:latin typeface="Arial" charset="0"/>
              </a:rPr>
              <a:t> </a:t>
            </a:r>
            <a:r>
              <a:rPr lang="en-US" b="0" dirty="0" smtClean="0">
                <a:latin typeface="Arial" charset="0"/>
              </a:rPr>
              <a:t>2,500 </a:t>
            </a:r>
            <a:r>
              <a:rPr lang="en-US" b="0" dirty="0">
                <a:latin typeface="Arial" charset="0"/>
              </a:rPr>
              <a:t>particle </a:t>
            </a:r>
            <a:r>
              <a:rPr lang="en-US" b="0" dirty="0" smtClean="0">
                <a:latin typeface="Arial" charset="0"/>
              </a:rPr>
              <a:t>physicists</a:t>
            </a:r>
            <a:br>
              <a:rPr lang="en-US" b="0" dirty="0" smtClean="0">
                <a:latin typeface="Arial" charset="0"/>
              </a:rPr>
            </a:br>
            <a:r>
              <a:rPr lang="en-US" b="0" dirty="0" smtClean="0">
                <a:latin typeface="Arial" charset="0"/>
              </a:rPr>
              <a:t>    including students</a:t>
            </a:r>
            <a:r>
              <a:rPr lang="en-US" b="0" dirty="0">
                <a:latin typeface="Arial" charset="0"/>
              </a:rPr>
              <a:t>.</a:t>
            </a:r>
          </a:p>
          <a:p>
            <a:pPr lvl="1">
              <a:buClr>
                <a:srgbClr val="0000FF"/>
              </a:buClr>
              <a:buFont typeface="Wingdings 2" charset="2"/>
              <a:buChar char="ï"/>
            </a:pPr>
            <a:r>
              <a:rPr lang="en-US" b="0" dirty="0">
                <a:latin typeface="Arial" charset="0"/>
              </a:rPr>
              <a:t>Hosts thousands of visitors each year, who </a:t>
            </a:r>
            <a:r>
              <a:rPr lang="en-US" b="0" dirty="0" smtClean="0">
                <a:latin typeface="Arial" charset="0"/>
              </a:rPr>
              <a:t>take</a:t>
            </a:r>
            <a:br>
              <a:rPr lang="en-US" b="0" dirty="0" smtClean="0">
                <a:latin typeface="Arial" charset="0"/>
              </a:rPr>
            </a:br>
            <a:r>
              <a:rPr lang="en-US" b="0" dirty="0" smtClean="0">
                <a:latin typeface="Arial" charset="0"/>
              </a:rPr>
              <a:t>    </a:t>
            </a:r>
            <a:r>
              <a:rPr lang="en-US" b="0" dirty="0">
                <a:latin typeface="Arial" charset="0"/>
              </a:rPr>
              <a:t>advantage of educational, recreational and </a:t>
            </a:r>
            <a:r>
              <a:rPr lang="en-US" b="0" dirty="0" smtClean="0">
                <a:latin typeface="Arial" charset="0"/>
              </a:rPr>
              <a:t>cultural</a:t>
            </a:r>
            <a:br>
              <a:rPr lang="en-US" b="0" dirty="0" smtClean="0">
                <a:latin typeface="Arial" charset="0"/>
              </a:rPr>
            </a:br>
            <a:r>
              <a:rPr lang="en-US" b="0" dirty="0" smtClean="0">
                <a:latin typeface="Arial" charset="0"/>
              </a:rPr>
              <a:t>    </a:t>
            </a:r>
            <a:r>
              <a:rPr lang="en-US" b="0" dirty="0">
                <a:latin typeface="Arial" charset="0"/>
              </a:rPr>
              <a:t>opportunities</a:t>
            </a:r>
            <a:r>
              <a:rPr lang="en-US" sz="2000" b="0" dirty="0">
                <a:latin typeface="Arial" charset="0"/>
              </a:rPr>
              <a: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457200" y="99334"/>
            <a:ext cx="8458200" cy="6438683"/>
          </a:xfrm>
          <a:prstGeom prst="rect">
            <a:avLst/>
          </a:prstGeom>
          <a:noFill/>
          <a:ln w="9525">
            <a:noFill/>
            <a:miter lim="800000"/>
            <a:headEnd/>
            <a:tailEnd/>
          </a:ln>
        </p:spPr>
        <p:txBody>
          <a:bodyPr wrap="square" anchor="ctr">
            <a:prstTxWarp prst="textNoShape">
              <a:avLst/>
            </a:prstTxWarp>
            <a:spAutoFit/>
          </a:bodyPr>
          <a:lstStyle/>
          <a:p>
            <a:pPr>
              <a:lnSpc>
                <a:spcPct val="70000"/>
              </a:lnSpc>
              <a:spcBef>
                <a:spcPct val="15000"/>
              </a:spcBef>
              <a:spcAft>
                <a:spcPts val="1200"/>
              </a:spcAft>
              <a:buClr>
                <a:srgbClr val="FF0000"/>
              </a:buClr>
              <a:buFont typeface="Arial" charset="0"/>
              <a:buNone/>
            </a:pPr>
            <a:r>
              <a:rPr lang="en-US" u="sng" dirty="0">
                <a:solidFill>
                  <a:srgbClr val="FF6600"/>
                </a:solidFill>
                <a:latin typeface="Arial" charset="0"/>
              </a:rPr>
              <a:t>Long-term</a:t>
            </a:r>
            <a:r>
              <a:rPr lang="en-US" u="sng" dirty="0" smtClean="0">
                <a:solidFill>
                  <a:srgbClr val="FF6600"/>
                </a:solidFill>
                <a:latin typeface="Arial" charset="0"/>
              </a:rPr>
              <a:t> Benefits</a:t>
            </a:r>
            <a:r>
              <a:rPr lang="en-US" dirty="0" smtClean="0">
                <a:latin typeface="Arial" charset="0"/>
              </a:rPr>
              <a:t>:</a:t>
            </a:r>
            <a:r>
              <a:rPr lang="en-US" dirty="0">
                <a:latin typeface="Arial" charset="0"/>
              </a:rPr>
              <a:t/>
            </a:r>
            <a:br>
              <a:rPr lang="en-US" dirty="0">
                <a:latin typeface="Arial" charset="0"/>
              </a:rPr>
            </a:br>
            <a:endParaRPr lang="en-US" dirty="0" smtClean="0">
              <a:latin typeface="Arial" charset="0"/>
            </a:endParaRPr>
          </a:p>
          <a:p>
            <a:pPr lvl="1">
              <a:lnSpc>
                <a:spcPct val="70000"/>
              </a:lnSpc>
              <a:spcBef>
                <a:spcPct val="15000"/>
              </a:spcBef>
              <a:spcAft>
                <a:spcPts val="1200"/>
              </a:spcAft>
              <a:buClr>
                <a:srgbClr val="0000FF"/>
              </a:buClr>
              <a:buFont typeface="Wingdings 2" charset="2"/>
              <a:buChar char="ï"/>
            </a:pPr>
            <a:r>
              <a:rPr lang="en-US" b="0" dirty="0" smtClean="0">
                <a:latin typeface="Arial" charset="0"/>
              </a:rPr>
              <a:t>Knowledge </a:t>
            </a:r>
            <a:r>
              <a:rPr lang="en-US" b="0" dirty="0">
                <a:latin typeface="Arial" charset="0"/>
              </a:rPr>
              <a:t>is the foundation of future </a:t>
            </a:r>
            <a:r>
              <a:rPr lang="en-US" b="0" dirty="0" smtClean="0">
                <a:latin typeface="Arial" charset="0"/>
              </a:rPr>
              <a:t>technology</a:t>
            </a:r>
            <a:br>
              <a:rPr lang="en-US" b="0" dirty="0" smtClean="0">
                <a:latin typeface="Arial" charset="0"/>
              </a:rPr>
            </a:br>
            <a:r>
              <a:rPr lang="en-US" b="0" dirty="0" smtClean="0">
                <a:latin typeface="Arial" charset="0"/>
              </a:rPr>
              <a:t> </a:t>
            </a:r>
          </a:p>
          <a:p>
            <a:pPr lvl="1">
              <a:lnSpc>
                <a:spcPct val="70000"/>
              </a:lnSpc>
              <a:spcBef>
                <a:spcPct val="15000"/>
              </a:spcBef>
              <a:spcAft>
                <a:spcPts val="1200"/>
              </a:spcAft>
              <a:buClr>
                <a:srgbClr val="0000FF"/>
              </a:buClr>
              <a:buFont typeface="Wingdings 2" charset="2"/>
              <a:buChar char="ï"/>
            </a:pPr>
            <a:r>
              <a:rPr lang="en-US" b="0" dirty="0" smtClean="0">
                <a:latin typeface="Arial" charset="0"/>
              </a:rPr>
              <a:t>Technology drives economic growth </a:t>
            </a:r>
            <a:br>
              <a:rPr lang="en-US" b="0" dirty="0" smtClean="0">
                <a:latin typeface="Arial" charset="0"/>
              </a:rPr>
            </a:br>
            <a:endParaRPr lang="en-US" b="0" dirty="0">
              <a:latin typeface="Arial" charset="0"/>
            </a:endParaRPr>
          </a:p>
          <a:p>
            <a:pPr lvl="1">
              <a:lnSpc>
                <a:spcPct val="70000"/>
              </a:lnSpc>
              <a:spcBef>
                <a:spcPct val="15000"/>
              </a:spcBef>
              <a:spcAft>
                <a:spcPts val="1200"/>
              </a:spcAft>
              <a:buClr>
                <a:srgbClr val="0000FF"/>
              </a:buClr>
              <a:buFont typeface="Wingdings 2" charset="2"/>
              <a:buChar char="ï"/>
            </a:pPr>
            <a:r>
              <a:rPr lang="en-US" b="0" dirty="0">
                <a:latin typeface="Arial" charset="0"/>
              </a:rPr>
              <a:t>Fundamental Research </a:t>
            </a:r>
            <a:r>
              <a:rPr lang="en-US" dirty="0">
                <a:latin typeface="Symbol" charset="2"/>
              </a:rPr>
              <a:t>® </a:t>
            </a:r>
            <a:r>
              <a:rPr lang="en-US" b="0" dirty="0">
                <a:latin typeface="Arial" charset="0"/>
              </a:rPr>
              <a:t>Innovation </a:t>
            </a:r>
            <a:r>
              <a:rPr lang="en-US" dirty="0">
                <a:latin typeface="Symbol" charset="2"/>
              </a:rPr>
              <a:t>®</a:t>
            </a:r>
            <a:r>
              <a:rPr lang="en-US" b="0" dirty="0" smtClean="0">
                <a:latin typeface="Arial" charset="0"/>
              </a:rPr>
              <a:t> Prosperity</a:t>
            </a:r>
            <a:r>
              <a:rPr lang="en-US" b="0" dirty="0">
                <a:latin typeface="Arial" charset="0"/>
              </a:rPr>
              <a:t/>
            </a:r>
            <a:br>
              <a:rPr lang="en-US" b="0" dirty="0">
                <a:latin typeface="Arial" charset="0"/>
              </a:rPr>
            </a:br>
            <a:endParaRPr lang="en-US" b="0" dirty="0" smtClean="0">
              <a:latin typeface="Arial" charset="0"/>
            </a:endParaRPr>
          </a:p>
          <a:p>
            <a:pPr lvl="1">
              <a:lnSpc>
                <a:spcPct val="70000"/>
              </a:lnSpc>
              <a:spcBef>
                <a:spcPct val="15000"/>
              </a:spcBef>
              <a:spcAft>
                <a:spcPts val="1200"/>
              </a:spcAft>
              <a:buClr>
                <a:srgbClr val="0000FF"/>
              </a:buClr>
              <a:buFont typeface="Wingdings 2" charset="2"/>
              <a:buChar char="ï"/>
            </a:pPr>
            <a:r>
              <a:rPr lang="en-US" b="0" dirty="0" smtClean="0">
                <a:latin typeface="Arial" charset="0"/>
              </a:rPr>
              <a:t>Particle </a:t>
            </a:r>
            <a:r>
              <a:rPr lang="en-US" b="0" dirty="0">
                <a:latin typeface="Arial" charset="0"/>
              </a:rPr>
              <a:t>physics research</a:t>
            </a:r>
            <a:r>
              <a:rPr lang="en-US" b="0" dirty="0" smtClean="0">
                <a:latin typeface="Arial" charset="0"/>
              </a:rPr>
              <a:t> produces transformative</a:t>
            </a:r>
            <a:br>
              <a:rPr lang="en-US" b="0" dirty="0" smtClean="0">
                <a:latin typeface="Arial" charset="0"/>
              </a:rPr>
            </a:br>
            <a:r>
              <a:rPr lang="en-US" b="0" dirty="0" smtClean="0">
                <a:latin typeface="Arial" charset="0"/>
              </a:rPr>
              <a:t/>
            </a:r>
            <a:br>
              <a:rPr lang="en-US" b="0" dirty="0" smtClean="0">
                <a:latin typeface="Arial" charset="0"/>
              </a:rPr>
            </a:br>
            <a:r>
              <a:rPr lang="en-US" b="0" dirty="0" smtClean="0">
                <a:latin typeface="Arial" charset="0"/>
              </a:rPr>
              <a:t>   discoveries </a:t>
            </a:r>
            <a:r>
              <a:rPr lang="en-US" b="0" dirty="0">
                <a:latin typeface="Arial" charset="0"/>
              </a:rPr>
              <a:t>and contributes</a:t>
            </a:r>
            <a:r>
              <a:rPr lang="en-US" b="0" dirty="0" smtClean="0">
                <a:latin typeface="Arial" charset="0"/>
              </a:rPr>
              <a:t> positively to </a:t>
            </a:r>
            <a:r>
              <a:rPr lang="en-US" b="0" dirty="0">
                <a:latin typeface="Arial" charset="0"/>
              </a:rPr>
              <a:t>the health of</a:t>
            </a:r>
            <a:r>
              <a:rPr lang="en-US" b="0" dirty="0" smtClean="0">
                <a:latin typeface="Arial" charset="0"/>
              </a:rPr>
              <a:t>  </a:t>
            </a:r>
            <a:br>
              <a:rPr lang="en-US" b="0" dirty="0" smtClean="0">
                <a:latin typeface="Arial" charset="0"/>
              </a:rPr>
            </a:br>
            <a:r>
              <a:rPr lang="en-US" b="0" dirty="0" smtClean="0">
                <a:latin typeface="Arial" charset="0"/>
              </a:rPr>
              <a:t>    </a:t>
            </a:r>
            <a:br>
              <a:rPr lang="en-US" b="0" dirty="0" smtClean="0">
                <a:latin typeface="Arial" charset="0"/>
              </a:rPr>
            </a:br>
            <a:r>
              <a:rPr lang="en-US" b="0" dirty="0" smtClean="0">
                <a:latin typeface="Arial" charset="0"/>
              </a:rPr>
              <a:t>   our national </a:t>
            </a:r>
            <a:r>
              <a:rPr lang="en-US" b="0" dirty="0">
                <a:latin typeface="Arial" charset="0"/>
              </a:rPr>
              <a:t>scientific structure.</a:t>
            </a:r>
            <a:br>
              <a:rPr lang="en-US" b="0" dirty="0">
                <a:latin typeface="Arial" charset="0"/>
              </a:rPr>
            </a:br>
            <a:endParaRPr lang="en-US" b="0" dirty="0" smtClean="0">
              <a:latin typeface="Arial" charset="0"/>
            </a:endParaRPr>
          </a:p>
          <a:p>
            <a:pPr lvl="1">
              <a:lnSpc>
                <a:spcPct val="70000"/>
              </a:lnSpc>
              <a:spcBef>
                <a:spcPct val="15000"/>
              </a:spcBef>
              <a:spcAft>
                <a:spcPts val="1200"/>
              </a:spcAft>
              <a:buClr>
                <a:srgbClr val="0000FF"/>
              </a:buClr>
              <a:buFont typeface="Wingdings 2" charset="2"/>
              <a:buChar char="ï"/>
            </a:pPr>
            <a:r>
              <a:rPr lang="en-US" b="0" dirty="0" smtClean="0">
                <a:latin typeface="Arial" charset="0"/>
              </a:rPr>
              <a:t>Examples</a:t>
            </a:r>
            <a:r>
              <a:rPr lang="en-US" b="0" dirty="0">
                <a:latin typeface="Arial" charset="0"/>
              </a:rPr>
              <a:t>:</a:t>
            </a:r>
          </a:p>
          <a:p>
            <a:pPr lvl="2">
              <a:lnSpc>
                <a:spcPct val="70000"/>
              </a:lnSpc>
              <a:spcBef>
                <a:spcPct val="15000"/>
              </a:spcBef>
              <a:spcAft>
                <a:spcPts val="1200"/>
              </a:spcAft>
              <a:buClr>
                <a:srgbClr val="0000FF"/>
              </a:buClr>
              <a:buSzPct val="75000"/>
              <a:buFont typeface="Wingdings 2" charset="2"/>
              <a:buChar char="í"/>
            </a:pPr>
            <a:r>
              <a:rPr lang="en-US" b="0" dirty="0">
                <a:latin typeface="Arial" charset="0"/>
              </a:rPr>
              <a:t>Faraday’s experiments on electricity </a:t>
            </a:r>
            <a:r>
              <a:rPr lang="en-US" dirty="0">
                <a:latin typeface="Symbol" charset="2"/>
              </a:rPr>
              <a:t>®</a:t>
            </a:r>
            <a:r>
              <a:rPr lang="en-US" b="0" dirty="0">
                <a:latin typeface="Arial" charset="0"/>
              </a:rPr>
              <a:t> electric light</a:t>
            </a:r>
          </a:p>
          <a:p>
            <a:pPr lvl="2">
              <a:lnSpc>
                <a:spcPct val="70000"/>
              </a:lnSpc>
              <a:spcBef>
                <a:spcPct val="15000"/>
              </a:spcBef>
              <a:spcAft>
                <a:spcPts val="1200"/>
              </a:spcAft>
              <a:buClr>
                <a:srgbClr val="0000FF"/>
              </a:buClr>
              <a:buSzPct val="75000"/>
              <a:buFont typeface="Wingdings 2" charset="2"/>
              <a:buChar char="í"/>
            </a:pPr>
            <a:r>
              <a:rPr lang="en-US" b="0" dirty="0" smtClean="0">
                <a:latin typeface="Arial" charset="0"/>
              </a:rPr>
              <a:t>H E P </a:t>
            </a:r>
            <a:r>
              <a:rPr lang="en-US" b="0" dirty="0">
                <a:latin typeface="Arial" charset="0"/>
              </a:rPr>
              <a:t>communication </a:t>
            </a:r>
            <a:r>
              <a:rPr lang="en-US" b="0" dirty="0" smtClean="0">
                <a:latin typeface="Arial" charset="0"/>
              </a:rPr>
              <a:t>needs </a:t>
            </a:r>
            <a:r>
              <a:rPr lang="en-US" dirty="0">
                <a:latin typeface="Symbol" charset="2"/>
              </a:rPr>
              <a:t>®</a:t>
            </a:r>
            <a:r>
              <a:rPr lang="en-US" b="0" dirty="0">
                <a:latin typeface="Arial" charset="0"/>
              </a:rPr>
              <a:t> World Wide Web</a:t>
            </a:r>
          </a:p>
          <a:p>
            <a:pPr lvl="2">
              <a:lnSpc>
                <a:spcPct val="70000"/>
              </a:lnSpc>
              <a:spcBef>
                <a:spcPct val="15000"/>
              </a:spcBef>
              <a:spcAft>
                <a:spcPts val="1200"/>
              </a:spcAft>
              <a:buClr>
                <a:srgbClr val="0000FF"/>
              </a:buClr>
              <a:buSzPct val="75000"/>
              <a:buFont typeface="Wingdings 2" charset="2"/>
              <a:buChar char="í"/>
            </a:pPr>
            <a:r>
              <a:rPr lang="en-US" b="0" dirty="0">
                <a:latin typeface="Arial" charset="0"/>
              </a:rPr>
              <a:t>Superconducting </a:t>
            </a:r>
            <a:r>
              <a:rPr lang="en-US" b="0" dirty="0" smtClean="0">
                <a:latin typeface="Arial" charset="0"/>
              </a:rPr>
              <a:t>wire </a:t>
            </a:r>
            <a:r>
              <a:rPr lang="en-US" sz="2000" dirty="0" smtClean="0">
                <a:latin typeface="Symbol" charset="2"/>
              </a:rPr>
              <a:t>® </a:t>
            </a:r>
            <a:r>
              <a:rPr lang="en-US" b="0" dirty="0" smtClean="0">
                <a:solidFill>
                  <a:schemeClr val="tx1"/>
                </a:solidFill>
                <a:latin typeface="Arial" charset="0"/>
              </a:rPr>
              <a:t>new machines</a:t>
            </a:r>
            <a:endParaRPr lang="en-US" b="0" dirty="0">
              <a:solidFill>
                <a:schemeClr val="tx1"/>
              </a:solidFill>
              <a:latin typeface="Arial"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152400"/>
            <a:ext cx="8991600" cy="3200400"/>
          </a:xfrm>
          <a:prstGeom prst="rect">
            <a:avLst/>
          </a:prstGeom>
          <a:noFill/>
          <a:ln w="9525">
            <a:noFill/>
            <a:miter lim="800000"/>
            <a:headEnd/>
            <a:tailEnd/>
          </a:ln>
        </p:spPr>
        <p:txBody>
          <a:bodyPr anchor="t">
            <a:prstTxWarp prst="textNoShape">
              <a:avLst/>
            </a:prstTxWarp>
            <a:noAutofit/>
          </a:bodyPr>
          <a:lstStyle/>
          <a:p>
            <a:pPr lvl="1">
              <a:lnSpc>
                <a:spcPct val="130000"/>
              </a:lnSpc>
              <a:spcBef>
                <a:spcPct val="10000"/>
              </a:spcBef>
              <a:spcAft>
                <a:spcPts val="8400"/>
              </a:spcAft>
              <a:buClr>
                <a:srgbClr val="0000FF"/>
              </a:buClr>
              <a:buFont typeface="Wingdings 2" charset="2"/>
              <a:buChar char="ï"/>
            </a:pPr>
            <a:r>
              <a:rPr lang="en-US" b="0" dirty="0" smtClean="0">
                <a:latin typeface="Arial" charset="0"/>
              </a:rPr>
              <a:t>Cost and benefits of public investment have been shown to be a positive outcome as suggested in The National Academy Study: 	</a:t>
            </a:r>
            <a:r>
              <a:rPr lang="en-US" b="0" u="sng" dirty="0">
                <a:solidFill>
                  <a:srgbClr val="FF6600"/>
                </a:solidFill>
                <a:latin typeface="Arial" charset="0"/>
              </a:rPr>
              <a:t>Rising Above the Gathering Storm:  Energizing and Employing America for a Brighter Economic Future</a:t>
            </a:r>
            <a:r>
              <a:rPr lang="en-US" b="0" dirty="0">
                <a:solidFill>
                  <a:srgbClr val="FF6600"/>
                </a:solidFill>
                <a:latin typeface="Arial" charset="0"/>
              </a:rPr>
              <a:t> </a:t>
            </a:r>
            <a:r>
              <a:rPr lang="en-US" b="0" dirty="0">
                <a:latin typeface="Arial" charset="0"/>
              </a:rPr>
              <a:t>(The National Academies Committee on Science, Engineering and Public Policy, National Academies Press, 2005).</a:t>
            </a:r>
            <a:endParaRPr lang="en-US" b="0" dirty="0" smtClean="0">
              <a:latin typeface="Arial" charset="0"/>
            </a:endParaRPr>
          </a:p>
          <a:p>
            <a:pPr>
              <a:lnSpc>
                <a:spcPct val="130000"/>
              </a:lnSpc>
              <a:spcAft>
                <a:spcPts val="7200"/>
              </a:spcAft>
            </a:pPr>
            <a:endParaRPr lang="en-US" sz="2000" dirty="0"/>
          </a:p>
        </p:txBody>
      </p:sp>
      <p:sp>
        <p:nvSpPr>
          <p:cNvPr id="3" name="Rectangle 2"/>
          <p:cNvSpPr/>
          <p:nvPr/>
        </p:nvSpPr>
        <p:spPr>
          <a:xfrm>
            <a:off x="609600" y="3505200"/>
            <a:ext cx="8077200" cy="2462213"/>
          </a:xfrm>
          <a:prstGeom prst="rect">
            <a:avLst/>
          </a:prstGeom>
        </p:spPr>
        <p:txBody>
          <a:bodyPr wrap="square">
            <a:spAutoFit/>
          </a:bodyPr>
          <a:lstStyle/>
          <a:p>
            <a:pPr>
              <a:lnSpc>
                <a:spcPct val="150000"/>
              </a:lnSpc>
              <a:buClr>
                <a:srgbClr val="FF0000"/>
              </a:buClr>
              <a:buFont typeface="Arial" charset="0"/>
              <a:buNone/>
            </a:pPr>
            <a:r>
              <a:rPr lang="en-US" u="sng" dirty="0" smtClean="0">
                <a:solidFill>
                  <a:srgbClr val="FF6600"/>
                </a:solidFill>
                <a:latin typeface="Arial" charset="0"/>
              </a:rPr>
              <a:t>Near-term  (~ our lifetimes)</a:t>
            </a:r>
            <a:r>
              <a:rPr lang="en-US" dirty="0" smtClean="0">
                <a:solidFill>
                  <a:srgbClr val="FF6600"/>
                </a:solidFill>
                <a:latin typeface="Arial" charset="0"/>
              </a:rPr>
              <a:t>:</a:t>
            </a:r>
          </a:p>
          <a:p>
            <a:pPr lvl="1">
              <a:lnSpc>
                <a:spcPct val="150000"/>
              </a:lnSpc>
              <a:spcBef>
                <a:spcPct val="10000"/>
              </a:spcBef>
              <a:buClr>
                <a:srgbClr val="0000FF"/>
              </a:buClr>
              <a:buFont typeface="Wingdings 2" charset="2"/>
              <a:buChar char="ï"/>
            </a:pPr>
            <a:r>
              <a:rPr lang="en-US" b="0" dirty="0" smtClean="0">
                <a:latin typeface="Arial" charset="0"/>
              </a:rPr>
              <a:t>Employment</a:t>
            </a:r>
          </a:p>
          <a:p>
            <a:pPr lvl="1">
              <a:lnSpc>
                <a:spcPct val="150000"/>
              </a:lnSpc>
              <a:buClr>
                <a:srgbClr val="0000FF"/>
              </a:buClr>
              <a:buFont typeface="Wingdings 2" charset="2"/>
              <a:buChar char="ï"/>
            </a:pPr>
            <a:r>
              <a:rPr lang="en-US" b="0" dirty="0" smtClean="0">
                <a:latin typeface="Arial" charset="0"/>
              </a:rPr>
              <a:t>Procurement</a:t>
            </a:r>
          </a:p>
          <a:p>
            <a:pPr lvl="1">
              <a:lnSpc>
                <a:spcPct val="150000"/>
              </a:lnSpc>
              <a:buClr>
                <a:srgbClr val="0000FF"/>
              </a:buClr>
              <a:buFont typeface="Wingdings 2" charset="2"/>
              <a:buChar char="ï"/>
            </a:pPr>
            <a:r>
              <a:rPr lang="en-US" b="0" dirty="0" smtClean="0">
                <a:latin typeface="Arial" charset="0"/>
              </a:rPr>
              <a:t>Technology Transfer, Knowledge Transfer</a:t>
            </a:r>
            <a:endParaRPr lang="en-US" sz="2000" b="0" dirty="0">
              <a:solidFill>
                <a:schemeClr val="tx1"/>
              </a:solidFill>
              <a:latin typeface="Arial"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3"/>
          <p:cNvSpPr>
            <a:spLocks noChangeArrowheads="1"/>
          </p:cNvSpPr>
          <p:nvPr/>
        </p:nvSpPr>
        <p:spPr bwMode="auto">
          <a:xfrm>
            <a:off x="0" y="0"/>
            <a:ext cx="9144000" cy="6444841"/>
          </a:xfrm>
          <a:prstGeom prst="rect">
            <a:avLst/>
          </a:prstGeom>
          <a:noFill/>
          <a:ln w="9525">
            <a:noFill/>
            <a:miter lim="800000"/>
            <a:headEnd/>
            <a:tailEnd/>
          </a:ln>
        </p:spPr>
        <p:txBody>
          <a:bodyPr>
            <a:prstTxWarp prst="textNoShape">
              <a:avLst/>
            </a:prstTxWarp>
            <a:spAutoFit/>
          </a:bodyPr>
          <a:lstStyle/>
          <a:p>
            <a:pPr>
              <a:buClr>
                <a:srgbClr val="FF0000"/>
              </a:buClr>
              <a:buFont typeface="Arial" charset="0"/>
              <a:buNone/>
            </a:pPr>
            <a:r>
              <a:rPr lang="en-US" u="sng" dirty="0">
                <a:solidFill>
                  <a:srgbClr val="FF6600"/>
                </a:solidFill>
                <a:latin typeface="Times" charset="0"/>
              </a:rPr>
              <a:t>FY </a:t>
            </a:r>
            <a:r>
              <a:rPr lang="en-US" u="sng" dirty="0" smtClean="0">
                <a:solidFill>
                  <a:srgbClr val="FF6600"/>
                </a:solidFill>
                <a:latin typeface="Times" charset="0"/>
              </a:rPr>
              <a:t>2009 </a:t>
            </a:r>
            <a:r>
              <a:rPr lang="en-US" u="sng" dirty="0">
                <a:solidFill>
                  <a:srgbClr val="FF6600"/>
                </a:solidFill>
                <a:latin typeface="Times" charset="0"/>
              </a:rPr>
              <a:t>Statistics</a:t>
            </a:r>
            <a:r>
              <a:rPr lang="en-US" dirty="0" smtClean="0">
                <a:solidFill>
                  <a:srgbClr val="FF6600"/>
                </a:solidFill>
                <a:latin typeface="Times" charset="0"/>
              </a:rPr>
              <a:t>:</a:t>
            </a:r>
            <a:endParaRPr lang="en-US" dirty="0" smtClean="0">
              <a:solidFill>
                <a:srgbClr val="FF6600"/>
              </a:solidFill>
              <a:latin typeface="Arial" charset="0"/>
            </a:endParaRPr>
          </a:p>
          <a:p>
            <a:pPr lvl="1">
              <a:spcBef>
                <a:spcPct val="10000"/>
              </a:spcBef>
              <a:buClr>
                <a:srgbClr val="0000FF"/>
              </a:buClr>
              <a:buFont typeface="Wingdings 2" charset="2"/>
              <a:buChar char="ï"/>
            </a:pPr>
            <a:r>
              <a:rPr lang="en-US" b="0" dirty="0" smtClean="0">
                <a:latin typeface="Times" charset="0"/>
              </a:rPr>
              <a:t>Employment ~1,912 </a:t>
            </a:r>
            <a:r>
              <a:rPr lang="en-US" b="0" dirty="0">
                <a:latin typeface="Times" charset="0"/>
              </a:rPr>
              <a:t>employees, not including subcontractors</a:t>
            </a:r>
            <a:br>
              <a:rPr lang="en-US" b="0" dirty="0">
                <a:latin typeface="Times" charset="0"/>
              </a:rPr>
            </a:br>
            <a:endParaRPr lang="en-US" b="0" dirty="0">
              <a:latin typeface="Times" charset="0"/>
            </a:endParaRPr>
          </a:p>
          <a:p>
            <a:pPr lvl="1">
              <a:spcBef>
                <a:spcPct val="10000"/>
              </a:spcBef>
              <a:buClr>
                <a:srgbClr val="0000FF"/>
              </a:buClr>
              <a:buFont typeface="Wingdings 2" charset="2"/>
              <a:buChar char="ï"/>
            </a:pPr>
            <a:r>
              <a:rPr lang="en-US" b="0" dirty="0">
                <a:latin typeface="Times" charset="0"/>
              </a:rPr>
              <a:t>Payroll	$</a:t>
            </a:r>
            <a:r>
              <a:rPr lang="en-US" b="0" dirty="0" smtClean="0">
                <a:latin typeface="Times" charset="0"/>
              </a:rPr>
              <a:t>141M </a:t>
            </a:r>
            <a:r>
              <a:rPr lang="en-US" b="0" dirty="0">
                <a:latin typeface="Times" charset="0"/>
              </a:rPr>
              <a:t>+ $</a:t>
            </a:r>
            <a:r>
              <a:rPr lang="en-US" b="0" dirty="0" smtClean="0">
                <a:latin typeface="Times" charset="0"/>
              </a:rPr>
              <a:t>43M </a:t>
            </a:r>
            <a:r>
              <a:rPr lang="en-US" b="0" dirty="0">
                <a:latin typeface="Times" charset="0"/>
              </a:rPr>
              <a:t>fringe = $</a:t>
            </a:r>
            <a:r>
              <a:rPr lang="en-US" b="0" dirty="0" smtClean="0">
                <a:latin typeface="Times" charset="0"/>
              </a:rPr>
              <a:t>184M</a:t>
            </a:r>
            <a:r>
              <a:rPr lang="en-US" b="0" dirty="0">
                <a:latin typeface="Times" charset="0"/>
              </a:rPr>
              <a:t/>
            </a:r>
            <a:br>
              <a:rPr lang="en-US" b="0" dirty="0">
                <a:latin typeface="Times" charset="0"/>
              </a:rPr>
            </a:br>
            <a:endParaRPr lang="en-US" b="0" dirty="0">
              <a:latin typeface="Times" charset="0"/>
            </a:endParaRPr>
          </a:p>
          <a:p>
            <a:pPr lvl="1">
              <a:spcBef>
                <a:spcPct val="10000"/>
              </a:spcBef>
              <a:buClr>
                <a:srgbClr val="0000FF"/>
              </a:buClr>
              <a:buFont typeface="Wingdings 2" charset="2"/>
              <a:buChar char="ï"/>
            </a:pPr>
            <a:r>
              <a:rPr lang="en-US" b="0" dirty="0">
                <a:latin typeface="Times" charset="0"/>
              </a:rPr>
              <a:t>IL income tax	</a:t>
            </a:r>
            <a:r>
              <a:rPr lang="en-US" b="0" dirty="0" smtClean="0">
                <a:latin typeface="Times" charset="0"/>
              </a:rPr>
              <a:t>$4.1M </a:t>
            </a:r>
            <a:r>
              <a:rPr lang="en-US" b="0" dirty="0">
                <a:latin typeface="Times" charset="0"/>
              </a:rPr>
              <a:t>withheld (CY </a:t>
            </a:r>
            <a:r>
              <a:rPr lang="en-US" b="0" dirty="0" smtClean="0">
                <a:latin typeface="Times" charset="0"/>
              </a:rPr>
              <a:t>2009)</a:t>
            </a:r>
            <a:r>
              <a:rPr lang="en-US" b="0" dirty="0">
                <a:latin typeface="Times" charset="0"/>
              </a:rPr>
              <a:t/>
            </a:r>
            <a:br>
              <a:rPr lang="en-US" b="0" dirty="0">
                <a:latin typeface="Times" charset="0"/>
              </a:rPr>
            </a:br>
            <a:endParaRPr lang="en-US" b="0" dirty="0">
              <a:latin typeface="Times" charset="0"/>
            </a:endParaRPr>
          </a:p>
          <a:p>
            <a:pPr lvl="1">
              <a:spcBef>
                <a:spcPct val="10000"/>
              </a:spcBef>
              <a:buClr>
                <a:srgbClr val="0000FF"/>
              </a:buClr>
              <a:buFont typeface="Wingdings 2" charset="2"/>
              <a:buChar char="ï"/>
            </a:pPr>
            <a:r>
              <a:rPr lang="en-US" b="0" dirty="0">
                <a:latin typeface="Times" charset="0"/>
              </a:rPr>
              <a:t>Approximate employment mix by job categories:</a:t>
            </a:r>
          </a:p>
          <a:p>
            <a:pPr lvl="2">
              <a:spcBef>
                <a:spcPct val="10000"/>
              </a:spcBef>
              <a:buClr>
                <a:srgbClr val="0000FF"/>
              </a:buClr>
              <a:buFontTx/>
              <a:buNone/>
            </a:pPr>
            <a:r>
              <a:rPr lang="en-US" b="0" dirty="0">
                <a:latin typeface="Times" charset="0"/>
              </a:rPr>
              <a:t>	Administrative &amp; Clerical				280</a:t>
            </a:r>
          </a:p>
          <a:p>
            <a:pPr lvl="2">
              <a:spcBef>
                <a:spcPct val="10000"/>
              </a:spcBef>
              <a:buClr>
                <a:srgbClr val="0000FF"/>
              </a:buClr>
              <a:buFontTx/>
              <a:buNone/>
            </a:pPr>
            <a:r>
              <a:rPr lang="en-US" b="0" dirty="0">
                <a:latin typeface="Times" charset="0"/>
              </a:rPr>
              <a:t>	Computer Professionals				</a:t>
            </a:r>
            <a:r>
              <a:rPr lang="en-US" b="0" dirty="0" smtClean="0">
                <a:latin typeface="Times" charset="0"/>
              </a:rPr>
              <a:t>284</a:t>
            </a:r>
          </a:p>
          <a:p>
            <a:pPr lvl="2">
              <a:spcBef>
                <a:spcPct val="10000"/>
              </a:spcBef>
              <a:buClr>
                <a:srgbClr val="0000FF"/>
              </a:buClr>
              <a:buFontTx/>
              <a:buNone/>
            </a:pPr>
            <a:r>
              <a:rPr lang="en-US" b="0" dirty="0">
                <a:latin typeface="Times" charset="0"/>
              </a:rPr>
              <a:t>	Engineers, Engineering Physicists		</a:t>
            </a:r>
            <a:r>
              <a:rPr lang="en-US" b="0" dirty="0" smtClean="0">
                <a:latin typeface="Times" charset="0"/>
              </a:rPr>
              <a:t>	298</a:t>
            </a:r>
          </a:p>
          <a:p>
            <a:pPr lvl="2">
              <a:spcBef>
                <a:spcPct val="10000"/>
              </a:spcBef>
              <a:buClr>
                <a:srgbClr val="0000FF"/>
              </a:buClr>
              <a:buFontTx/>
              <a:buNone/>
            </a:pPr>
            <a:r>
              <a:rPr lang="en-US" b="0" dirty="0">
                <a:latin typeface="Times" charset="0"/>
              </a:rPr>
              <a:t>	Scientists						</a:t>
            </a:r>
            <a:r>
              <a:rPr lang="en-US" b="0" dirty="0" smtClean="0">
                <a:latin typeface="Times" charset="0"/>
              </a:rPr>
              <a:t>365</a:t>
            </a:r>
          </a:p>
          <a:p>
            <a:pPr lvl="2">
              <a:spcBef>
                <a:spcPct val="10000"/>
              </a:spcBef>
              <a:buClr>
                <a:srgbClr val="0000FF"/>
              </a:buClr>
              <a:buFontTx/>
              <a:buNone/>
            </a:pPr>
            <a:r>
              <a:rPr lang="en-US" b="0" dirty="0">
                <a:latin typeface="Times" charset="0"/>
              </a:rPr>
              <a:t>	Technicians, Technical Specialists		</a:t>
            </a:r>
            <a:r>
              <a:rPr lang="en-US" b="0" dirty="0" smtClean="0">
                <a:latin typeface="Times" charset="0"/>
              </a:rPr>
              <a:t>	465</a:t>
            </a:r>
          </a:p>
          <a:p>
            <a:pPr lvl="2">
              <a:spcBef>
                <a:spcPct val="10000"/>
              </a:spcBef>
              <a:buClr>
                <a:srgbClr val="0000FF"/>
              </a:buClr>
              <a:buFontTx/>
              <a:buNone/>
            </a:pPr>
            <a:r>
              <a:rPr lang="en-US" b="0" dirty="0">
                <a:latin typeface="Times" charset="0"/>
              </a:rPr>
              <a:t>	Drafters, Service Workers, Skilled Trades	</a:t>
            </a:r>
            <a:r>
              <a:rPr lang="en-US" b="0" dirty="0" smtClean="0">
                <a:latin typeface="Times" charset="0"/>
              </a:rPr>
              <a:t>	</a:t>
            </a:r>
            <a:r>
              <a:rPr lang="en-US" b="0" u="sng" dirty="0" smtClean="0">
                <a:latin typeface="Times" charset="0"/>
              </a:rPr>
              <a:t>220</a:t>
            </a:r>
            <a:endParaRPr lang="en-US" b="0" u="sng" dirty="0">
              <a:latin typeface="Times" charset="0"/>
            </a:endParaRPr>
          </a:p>
          <a:p>
            <a:pPr lvl="3">
              <a:spcBef>
                <a:spcPct val="10000"/>
              </a:spcBef>
              <a:buClrTx/>
              <a:buFontTx/>
              <a:buNone/>
            </a:pPr>
            <a:r>
              <a:rPr lang="en-US" b="0" dirty="0">
                <a:latin typeface="Times" charset="0"/>
              </a:rPr>
              <a:t>	Total					          	  </a:t>
            </a:r>
            <a:r>
              <a:rPr lang="en-US" b="0" dirty="0" smtClean="0">
                <a:latin typeface="Times" charset="0"/>
              </a:rPr>
              <a:t>       1,912</a:t>
            </a:r>
          </a:p>
          <a:p>
            <a:pPr lvl="3">
              <a:spcBef>
                <a:spcPct val="10000"/>
              </a:spcBef>
              <a:buClrTx/>
              <a:buFontTx/>
              <a:buNone/>
            </a:pPr>
            <a:r>
              <a:rPr lang="en-US" b="0" dirty="0">
                <a:latin typeface="Times" charset="0"/>
              </a:rPr>
              <a:t>			(</a:t>
            </a:r>
            <a:r>
              <a:rPr lang="en-US" b="0" dirty="0" smtClean="0">
                <a:latin typeface="Times" charset="0"/>
              </a:rPr>
              <a:t>473 </a:t>
            </a:r>
            <a:r>
              <a:rPr lang="en-US" b="0" dirty="0">
                <a:latin typeface="Times" charset="0"/>
              </a:rPr>
              <a:t>employees with </a:t>
            </a:r>
            <a:r>
              <a:rPr lang="en-US" b="0" dirty="0" smtClean="0">
                <a:latin typeface="Times" charset="0"/>
              </a:rPr>
              <a:t>PhDs</a:t>
            </a:r>
            <a:r>
              <a:rPr lang="en-US" b="0" dirty="0">
                <a:latin typeface="Times" charset="0"/>
              </a:rPr>
              <a: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0"/>
            <a:ext cx="9144000" cy="6858000"/>
          </a:xfrm>
          <a:prstGeom prst="rect">
            <a:avLst/>
          </a:prstGeom>
          <a:noFill/>
          <a:ln w="9525">
            <a:noFill/>
            <a:miter lim="800000"/>
            <a:headEnd/>
            <a:tailEnd/>
          </a:ln>
        </p:spPr>
        <p:txBody>
          <a:bodyPr wrap="none" anchor="ctr">
            <a:prstTxWarp prst="textNoShape">
              <a:avLst/>
            </a:prstTxWarp>
          </a:bodyPr>
          <a:lstStyle/>
          <a:p>
            <a:endParaRPr lang="en-US" dirty="0"/>
          </a:p>
        </p:txBody>
      </p:sp>
      <p:sp>
        <p:nvSpPr>
          <p:cNvPr id="38915" name="Rectangle 3"/>
          <p:cNvSpPr>
            <a:spLocks noGrp="1" noChangeArrowheads="1"/>
          </p:cNvSpPr>
          <p:nvPr>
            <p:ph type="title"/>
          </p:nvPr>
        </p:nvSpPr>
        <p:spPr/>
        <p:txBody>
          <a:bodyPr/>
          <a:lstStyle/>
          <a:p>
            <a:r>
              <a:rPr lang="en-US" sz="2400" dirty="0">
                <a:ea typeface="ＭＳ Ｐゴシック" charset="-128"/>
              </a:rPr>
              <a:t>The Economic Impact of Fermilab</a:t>
            </a:r>
            <a:br>
              <a:rPr lang="en-US" sz="2400" dirty="0">
                <a:ea typeface="ＭＳ Ｐゴシック" charset="-128"/>
              </a:rPr>
            </a:br>
            <a:r>
              <a:rPr lang="en-US" sz="2400" dirty="0">
                <a:ea typeface="ＭＳ Ｐゴシック" charset="-128"/>
              </a:rPr>
              <a:t>- Where Employees Live - (2003)</a:t>
            </a:r>
            <a:endParaRPr lang="en-US" sz="1800" dirty="0">
              <a:ea typeface="ＭＳ Ｐゴシック" charset="-128"/>
            </a:endParaRPr>
          </a:p>
        </p:txBody>
      </p:sp>
      <p:pic>
        <p:nvPicPr>
          <p:cNvPr id="38916" name="Picture 4" descr="residences">
            <a:hlinkClick r:id="rId2"/>
          </p:cNvPr>
          <p:cNvPicPr>
            <a:picLocks noChangeAspect="1" noChangeArrowheads="1"/>
          </p:cNvPicPr>
          <p:nvPr/>
        </p:nvPicPr>
        <p:blipFill>
          <a:blip r:embed="rId3"/>
          <a:srcRect/>
          <a:stretch>
            <a:fillRect/>
          </a:stretch>
        </p:blipFill>
        <p:spPr bwMode="auto">
          <a:xfrm>
            <a:off x="0" y="914400"/>
            <a:ext cx="9144000" cy="595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0" y="0"/>
            <a:ext cx="9144000" cy="6858000"/>
          </a:xfrm>
          <a:prstGeom prst="rect">
            <a:avLst/>
          </a:prstGeom>
          <a:noFill/>
          <a:ln w="9525">
            <a:noFill/>
            <a:miter lim="800000"/>
            <a:headEnd/>
            <a:tailEnd/>
          </a:ln>
        </p:spPr>
        <p:txBody>
          <a:bodyPr wrap="none" anchor="ctr">
            <a:prstTxWarp prst="textNoShape">
              <a:avLst/>
            </a:prstTxWarp>
          </a:bodyPr>
          <a:lstStyle/>
          <a:p>
            <a:endParaRPr lang="en-US" dirty="0"/>
          </a:p>
        </p:txBody>
      </p:sp>
      <p:pic>
        <p:nvPicPr>
          <p:cNvPr id="4" name="Picture 3" descr="FNAL_FermilabProcurements_062810.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alphaModFix amt="98000"/>
              </a:blip>
              <a:stretch>
                <a:fillRect/>
              </a:stretch>
            </p:blipFill>
          </mc:Choice>
          <mc:Fallback>
            <p:blipFill>
              <a:blip r:embed="rId3">
                <a:alphaModFix amt="98000"/>
              </a:blip>
              <a:stretch>
                <a:fillRect/>
              </a:stretch>
            </p:blipFill>
          </mc:Fallback>
        </mc:AlternateContent>
        <p:spPr>
          <a:xfrm>
            <a:off x="1371600" y="-1"/>
            <a:ext cx="5715001" cy="6858001"/>
          </a:xfrm>
          <a:prstGeom prst="rect">
            <a:avLst/>
          </a:prstGeom>
          <a:solidFill>
            <a:schemeClr val="tx1"/>
          </a:solid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0"/>
            <a:ext cx="9144000" cy="6858000"/>
          </a:xfrm>
          <a:prstGeom prst="rect">
            <a:avLst/>
          </a:prstGeom>
          <a:noFill/>
          <a:ln w="9525">
            <a:noFill/>
            <a:miter lim="800000"/>
            <a:headEnd/>
            <a:tailEnd/>
          </a:ln>
        </p:spPr>
        <p:txBody>
          <a:bodyPr wrap="none" anchor="ctr">
            <a:prstTxWarp prst="textNoShape">
              <a:avLst/>
            </a:prstTxWarp>
          </a:bodyPr>
          <a:lstStyle/>
          <a:p>
            <a:endParaRPr lang="en-US" dirty="0"/>
          </a:p>
        </p:txBody>
      </p:sp>
      <p:sp>
        <p:nvSpPr>
          <p:cNvPr id="40964" name="Rectangle 4"/>
          <p:cNvSpPr>
            <a:spLocks noChangeArrowheads="1"/>
          </p:cNvSpPr>
          <p:nvPr/>
        </p:nvSpPr>
        <p:spPr bwMode="auto">
          <a:xfrm>
            <a:off x="152400" y="1236663"/>
            <a:ext cx="8597726" cy="4401205"/>
          </a:xfrm>
          <a:prstGeom prst="rect">
            <a:avLst/>
          </a:prstGeom>
          <a:noFill/>
          <a:ln w="9525">
            <a:noFill/>
            <a:miter lim="800000"/>
            <a:headEnd/>
            <a:tailEnd/>
          </a:ln>
        </p:spPr>
        <p:txBody>
          <a:bodyPr wrap="none">
            <a:prstTxWarp prst="textNoShape">
              <a:avLst/>
            </a:prstTxWarp>
            <a:spAutoFit/>
          </a:bodyPr>
          <a:lstStyle/>
          <a:p>
            <a:pPr>
              <a:lnSpc>
                <a:spcPct val="120000"/>
              </a:lnSpc>
              <a:buClr>
                <a:srgbClr val="FF0000"/>
              </a:buClr>
              <a:buFont typeface="Arial" charset="0"/>
              <a:buNone/>
            </a:pPr>
            <a:r>
              <a:rPr lang="en-US" u="sng" dirty="0">
                <a:solidFill>
                  <a:srgbClr val="FF6600"/>
                </a:solidFill>
                <a:latin typeface="Arial" charset="0"/>
              </a:rPr>
              <a:t>FY </a:t>
            </a:r>
            <a:r>
              <a:rPr lang="en-US" u="sng" dirty="0" smtClean="0">
                <a:solidFill>
                  <a:srgbClr val="FF6600"/>
                </a:solidFill>
                <a:latin typeface="Arial" charset="0"/>
              </a:rPr>
              <a:t>2009 </a:t>
            </a:r>
            <a:r>
              <a:rPr lang="en-US" u="sng" dirty="0">
                <a:solidFill>
                  <a:srgbClr val="FF6600"/>
                </a:solidFill>
                <a:latin typeface="Arial" charset="0"/>
              </a:rPr>
              <a:t>Statistics</a:t>
            </a:r>
            <a:r>
              <a:rPr lang="en-US" dirty="0">
                <a:latin typeface="Arial" charset="0"/>
              </a:rPr>
              <a:t>:</a:t>
            </a:r>
          </a:p>
          <a:p>
            <a:pPr>
              <a:lnSpc>
                <a:spcPct val="120000"/>
              </a:lnSpc>
              <a:buClr>
                <a:srgbClr val="FF0000"/>
              </a:buClr>
              <a:buFont typeface="Arial" charset="0"/>
              <a:buNone/>
            </a:pPr>
            <a:endParaRPr lang="en-US" dirty="0">
              <a:latin typeface="Arial" charset="0"/>
            </a:endParaRPr>
          </a:p>
          <a:p>
            <a:pPr lvl="1">
              <a:lnSpc>
                <a:spcPct val="120000"/>
              </a:lnSpc>
              <a:spcBef>
                <a:spcPct val="10000"/>
              </a:spcBef>
              <a:buClr>
                <a:srgbClr val="0000FF"/>
              </a:buClr>
              <a:buFont typeface="Wingdings 2" charset="2"/>
              <a:buChar char="ï"/>
            </a:pPr>
            <a:r>
              <a:rPr lang="en-US" b="0" dirty="0">
                <a:latin typeface="Arial" charset="0"/>
              </a:rPr>
              <a:t>Total number of users				 </a:t>
            </a:r>
            <a:r>
              <a:rPr lang="en-US" b="0" dirty="0" smtClean="0">
                <a:latin typeface="Arial" charset="0"/>
              </a:rPr>
              <a:t>2,090</a:t>
            </a:r>
            <a:endParaRPr lang="en-US" b="0" dirty="0">
              <a:latin typeface="Arial" charset="0"/>
            </a:endParaRPr>
          </a:p>
          <a:p>
            <a:pPr lvl="1">
              <a:lnSpc>
                <a:spcPct val="120000"/>
              </a:lnSpc>
              <a:spcBef>
                <a:spcPct val="10000"/>
              </a:spcBef>
              <a:buClr>
                <a:srgbClr val="0000FF"/>
              </a:buClr>
              <a:buFont typeface="Wingdings 2" charset="2"/>
              <a:buChar char="ï"/>
            </a:pPr>
            <a:r>
              <a:rPr lang="en-US" b="0" dirty="0">
                <a:latin typeface="Arial" charset="0"/>
              </a:rPr>
              <a:t>Number of Illinois users:</a:t>
            </a:r>
          </a:p>
          <a:p>
            <a:pPr lvl="2">
              <a:lnSpc>
                <a:spcPct val="120000"/>
              </a:lnSpc>
              <a:spcBef>
                <a:spcPct val="10000"/>
              </a:spcBef>
              <a:buClr>
                <a:srgbClr val="0000FF"/>
              </a:buClr>
              <a:buFont typeface="Wingdings 2" charset="2"/>
              <a:buNone/>
            </a:pPr>
            <a:r>
              <a:rPr lang="en-US" b="0" dirty="0">
                <a:latin typeface="Arial" charset="0"/>
              </a:rPr>
              <a:t>	Academic					   </a:t>
            </a:r>
            <a:r>
              <a:rPr lang="en-US" b="0" dirty="0" smtClean="0">
                <a:latin typeface="Arial" charset="0"/>
              </a:rPr>
              <a:t> 350</a:t>
            </a:r>
          </a:p>
          <a:p>
            <a:pPr lvl="2">
              <a:lnSpc>
                <a:spcPct val="120000"/>
              </a:lnSpc>
              <a:spcBef>
                <a:spcPct val="10000"/>
              </a:spcBef>
              <a:buClr>
                <a:srgbClr val="0000FF"/>
              </a:buClr>
              <a:buFont typeface="Wingdings 2" charset="2"/>
              <a:buNone/>
            </a:pPr>
            <a:r>
              <a:rPr lang="en-US" b="0" dirty="0">
                <a:latin typeface="Arial" charset="0"/>
              </a:rPr>
              <a:t>	Industrial					     </a:t>
            </a:r>
            <a:r>
              <a:rPr lang="en-US" b="0" dirty="0" smtClean="0">
                <a:latin typeface="Arial" charset="0"/>
              </a:rPr>
              <a:t> 20</a:t>
            </a:r>
          </a:p>
          <a:p>
            <a:pPr lvl="1">
              <a:lnSpc>
                <a:spcPct val="120000"/>
              </a:lnSpc>
              <a:spcBef>
                <a:spcPct val="10000"/>
              </a:spcBef>
              <a:buClr>
                <a:srgbClr val="0000FF"/>
              </a:buClr>
              <a:buFont typeface="Wingdings 2" charset="2"/>
              <a:buChar char="ï"/>
            </a:pPr>
            <a:r>
              <a:rPr lang="en-US" b="0" dirty="0">
                <a:latin typeface="Arial" charset="0"/>
              </a:rPr>
              <a:t>Total number of students involved in:</a:t>
            </a:r>
          </a:p>
          <a:p>
            <a:pPr lvl="2">
              <a:lnSpc>
                <a:spcPct val="120000"/>
              </a:lnSpc>
              <a:spcBef>
                <a:spcPct val="10000"/>
              </a:spcBef>
              <a:buClr>
                <a:srgbClr val="0000FF"/>
              </a:buClr>
              <a:buFont typeface="Wingdings 2" charset="2"/>
              <a:buNone/>
            </a:pPr>
            <a:r>
              <a:rPr lang="en-US" b="0" dirty="0">
                <a:latin typeface="Arial" charset="0"/>
              </a:rPr>
              <a:t>	Activities at Fermilab			</a:t>
            </a:r>
            <a:r>
              <a:rPr lang="en-US" b="0" dirty="0" smtClean="0">
                <a:latin typeface="Arial" charset="0"/>
              </a:rPr>
              <a:t>18,730</a:t>
            </a:r>
          </a:p>
          <a:p>
            <a:pPr lvl="2">
              <a:lnSpc>
                <a:spcPct val="120000"/>
              </a:lnSpc>
              <a:spcBef>
                <a:spcPct val="10000"/>
              </a:spcBef>
              <a:buClr>
                <a:srgbClr val="0000FF"/>
              </a:buClr>
              <a:buFont typeface="Wingdings 2" charset="2"/>
              <a:buNone/>
            </a:pPr>
            <a:r>
              <a:rPr lang="en-US" b="0" dirty="0">
                <a:latin typeface="Arial" charset="0"/>
              </a:rPr>
              <a:t>	Outreach activities (classroom visits)	</a:t>
            </a:r>
            <a:r>
              <a:rPr lang="en-US" b="0" dirty="0" smtClean="0">
                <a:latin typeface="Arial" charset="0"/>
              </a:rPr>
              <a:t>12,918</a:t>
            </a:r>
            <a:endParaRPr lang="en-US" sz="2000" b="0" dirty="0">
              <a:solidFill>
                <a:schemeClr val="tx1"/>
              </a:solidFill>
              <a:latin typeface="Arial"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304800"/>
            <a:ext cx="7772400" cy="1143000"/>
          </a:xfrm>
        </p:spPr>
        <p:txBody>
          <a:bodyPr/>
          <a:lstStyle/>
          <a:p>
            <a:r>
              <a:rPr lang="en-US" dirty="0">
                <a:solidFill>
                  <a:srgbClr val="FF6600"/>
                </a:solidFill>
                <a:ea typeface="ＭＳ Ｐゴシック" charset="-128"/>
              </a:rPr>
              <a:t>Benefits of Fermilab Research</a:t>
            </a:r>
          </a:p>
        </p:txBody>
      </p:sp>
      <p:sp>
        <p:nvSpPr>
          <p:cNvPr id="41987" name="Rectangle 3"/>
          <p:cNvSpPr>
            <a:spLocks noGrp="1" noChangeArrowheads="1"/>
          </p:cNvSpPr>
          <p:nvPr>
            <p:ph idx="1"/>
          </p:nvPr>
        </p:nvSpPr>
        <p:spPr>
          <a:xfrm>
            <a:off x="304800" y="1600200"/>
            <a:ext cx="8534400" cy="4648200"/>
          </a:xfrm>
        </p:spPr>
        <p:txBody>
          <a:bodyPr/>
          <a:lstStyle/>
          <a:p>
            <a:pPr>
              <a:lnSpc>
                <a:spcPct val="90000"/>
              </a:lnSpc>
            </a:pPr>
            <a:r>
              <a:rPr lang="en-US" sz="2800" b="1" dirty="0">
                <a:ea typeface="ＭＳ Ｐゴシック" charset="-128"/>
              </a:rPr>
              <a:t>I</a:t>
            </a:r>
            <a:r>
              <a:rPr lang="en-US" sz="2800" b="1" dirty="0" smtClean="0">
                <a:ea typeface="ＭＳ Ｐゴシック" charset="-128"/>
              </a:rPr>
              <a:t>ncrease </a:t>
            </a:r>
            <a:r>
              <a:rPr lang="en-US" sz="2800" b="1" dirty="0">
                <a:ea typeface="ＭＳ Ｐゴシック" charset="-128"/>
              </a:rPr>
              <a:t>our understanding of nature          </a:t>
            </a:r>
          </a:p>
          <a:p>
            <a:pPr>
              <a:lnSpc>
                <a:spcPct val="90000"/>
              </a:lnSpc>
              <a:buFont typeface="Symbol" charset="2"/>
              <a:buNone/>
            </a:pPr>
            <a:r>
              <a:rPr lang="en-US" sz="2800" b="1" dirty="0">
                <a:ea typeface="ＭＳ Ｐゴシック" charset="-128"/>
              </a:rPr>
              <a:t>	and how it </a:t>
            </a:r>
            <a:r>
              <a:rPr lang="en-US" sz="2800" b="1" dirty="0" smtClean="0">
                <a:ea typeface="ＭＳ Ｐゴシック" charset="-128"/>
              </a:rPr>
              <a:t>works</a:t>
            </a:r>
          </a:p>
          <a:p>
            <a:pPr>
              <a:lnSpc>
                <a:spcPct val="90000"/>
              </a:lnSpc>
              <a:buFont typeface="Symbol" charset="2"/>
              <a:buNone/>
            </a:pPr>
            <a:endParaRPr lang="en-US" sz="2800" b="1" dirty="0" smtClean="0">
              <a:ea typeface="ＭＳ Ｐゴシック" charset="-128"/>
            </a:endParaRPr>
          </a:p>
          <a:p>
            <a:pPr>
              <a:lnSpc>
                <a:spcPct val="90000"/>
              </a:lnSpc>
            </a:pPr>
            <a:r>
              <a:rPr lang="en-US" sz="2800" b="1" dirty="0">
                <a:ea typeface="ＭＳ Ｐゴシック" charset="-128"/>
              </a:rPr>
              <a:t>T</a:t>
            </a:r>
            <a:r>
              <a:rPr lang="en-US" sz="2800" b="1" dirty="0" smtClean="0">
                <a:ea typeface="ＭＳ Ｐゴシック" charset="-128"/>
              </a:rPr>
              <a:t>echnological </a:t>
            </a:r>
            <a:r>
              <a:rPr lang="en-US" sz="2800" b="1" dirty="0">
                <a:ea typeface="ＭＳ Ｐゴシック" charset="-128"/>
              </a:rPr>
              <a:t>spin-offs –</a:t>
            </a:r>
            <a:r>
              <a:rPr lang="en-US" sz="2800" b="1" dirty="0" smtClean="0">
                <a:ea typeface="ＭＳ Ｐゴシック" charset="-128"/>
              </a:rPr>
              <a:t> much </a:t>
            </a:r>
            <a:r>
              <a:rPr lang="en-US" sz="2800" b="1" dirty="0">
                <a:ea typeface="ＭＳ Ｐゴシック" charset="-128"/>
              </a:rPr>
              <a:t>of today’s economy</a:t>
            </a:r>
            <a:r>
              <a:rPr lang="en-US" sz="2800" b="1" dirty="0" smtClean="0">
                <a:ea typeface="ＭＳ Ｐゴシック" charset="-128"/>
              </a:rPr>
              <a:t> is based </a:t>
            </a:r>
            <a:r>
              <a:rPr lang="en-US" sz="2800" b="1" dirty="0">
                <a:ea typeface="ＭＳ Ｐゴシック" charset="-128"/>
              </a:rPr>
              <a:t>on</a:t>
            </a:r>
            <a:r>
              <a:rPr lang="en-US" sz="2800" b="1" dirty="0" smtClean="0">
                <a:ea typeface="ＭＳ Ｐゴシック" charset="-128"/>
              </a:rPr>
              <a:t> late 1800s – early 1900s  research  on the electron </a:t>
            </a:r>
            <a:r>
              <a:rPr lang="en-US" sz="2800" dirty="0">
                <a:ea typeface="Times New Roman" charset="0"/>
                <a:cs typeface="Times New Roman" charset="0"/>
              </a:rPr>
              <a:t>→</a:t>
            </a:r>
            <a:r>
              <a:rPr lang="en-US" sz="2800" b="1" dirty="0" smtClean="0">
                <a:ea typeface="Times New Roman" charset="0"/>
                <a:cs typeface="Times New Roman" charset="0"/>
              </a:rPr>
              <a:t> </a:t>
            </a:r>
            <a:br>
              <a:rPr lang="en-US" sz="2800" b="1" dirty="0" smtClean="0">
                <a:ea typeface="Times New Roman" charset="0"/>
                <a:cs typeface="Times New Roman" charset="0"/>
              </a:rPr>
            </a:br>
            <a:r>
              <a:rPr lang="en-US" sz="2800" b="1" dirty="0" smtClean="0">
                <a:ea typeface="Times New Roman" charset="0"/>
                <a:cs typeface="Times New Roman" charset="0"/>
              </a:rPr>
              <a:t>       </a:t>
            </a:r>
            <a:r>
              <a:rPr lang="en-US" sz="2800" b="1" dirty="0" smtClean="0">
                <a:ea typeface="ＭＳ Ｐゴシック" charset="-128"/>
              </a:rPr>
              <a:t>TV </a:t>
            </a:r>
            <a:r>
              <a:rPr lang="en-US" sz="2800" b="1" dirty="0">
                <a:ea typeface="ＭＳ Ｐゴシック" charset="-128"/>
              </a:rPr>
              <a:t>(accelerator) &amp;</a:t>
            </a:r>
            <a:r>
              <a:rPr lang="en-US" sz="2800" b="1" dirty="0" smtClean="0">
                <a:ea typeface="ＭＳ Ｐゴシック" charset="-128"/>
              </a:rPr>
              <a:t> communications </a:t>
            </a:r>
            <a:endParaRPr lang="en-US" sz="2800" b="1" dirty="0">
              <a:ea typeface="ＭＳ Ｐゴシック" charset="-128"/>
            </a:endParaRPr>
          </a:p>
          <a:p>
            <a:pPr>
              <a:lnSpc>
                <a:spcPct val="90000"/>
              </a:lnSpc>
              <a:buFont typeface="Symbol" charset="2"/>
              <a:buNone/>
            </a:pPr>
            <a:endParaRPr lang="en-US" sz="2800" b="1" dirty="0" smtClean="0">
              <a:ea typeface="ＭＳ Ｐゴシック" charset="-128"/>
            </a:endParaRPr>
          </a:p>
          <a:p>
            <a:pPr>
              <a:lnSpc>
                <a:spcPct val="90000"/>
              </a:lnSpc>
            </a:pPr>
            <a:r>
              <a:rPr lang="en-US" sz="2800" b="1" dirty="0" smtClean="0">
                <a:ea typeface="ＭＳ Ｐゴシック" charset="-128"/>
              </a:rPr>
              <a:t>Some </a:t>
            </a:r>
            <a:r>
              <a:rPr lang="en-US" sz="2800" b="1" dirty="0">
                <a:ea typeface="ＭＳ Ｐゴシック" charset="-128"/>
              </a:rPr>
              <a:t>examples from Fermilab &amp; </a:t>
            </a:r>
            <a:r>
              <a:rPr lang="en-US" sz="2800" b="1" dirty="0" smtClean="0">
                <a:ea typeface="ＭＳ Ｐゴシック" charset="-128"/>
              </a:rPr>
              <a:t>HEP will be presented in future lectures in this series</a:t>
            </a:r>
            <a:endParaRPr lang="en-US" sz="2800" b="1" dirty="0">
              <a:ea typeface="ＭＳ Ｐゴシック" charset="-12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0"/>
            <a:ext cx="9144000" cy="6858000"/>
          </a:xfrm>
          <a:prstGeom prst="rect">
            <a:avLst/>
          </a:prstGeom>
          <a:noFill/>
          <a:ln w="9525">
            <a:noFill/>
            <a:miter lim="800000"/>
            <a:headEnd/>
            <a:tailEnd/>
          </a:ln>
        </p:spPr>
        <p:txBody>
          <a:bodyPr wrap="none" anchor="ctr">
            <a:prstTxWarp prst="textNoShape">
              <a:avLst/>
            </a:prstTxWarp>
          </a:bodyPr>
          <a:lstStyle/>
          <a:p>
            <a:pPr>
              <a:buFont typeface="Symbol" charset="2"/>
              <a:buNone/>
            </a:pPr>
            <a:endParaRPr lang="en-US" dirty="0"/>
          </a:p>
        </p:txBody>
      </p:sp>
      <p:pic>
        <p:nvPicPr>
          <p:cNvPr id="32771" name="Picture 2" descr="10exp0"/>
          <p:cNvPicPr>
            <a:picLocks noChangeAspect="1" noChangeArrowheads="1"/>
          </p:cNvPicPr>
          <p:nvPr/>
        </p:nvPicPr>
        <p:blipFill>
          <a:blip r:embed="rId2"/>
          <a:srcRect/>
          <a:stretch>
            <a:fillRect/>
          </a:stretch>
        </p:blipFill>
        <p:spPr bwMode="auto">
          <a:xfrm>
            <a:off x="0" y="0"/>
            <a:ext cx="2382838" cy="2373313"/>
          </a:xfrm>
          <a:prstGeom prst="rect">
            <a:avLst/>
          </a:prstGeom>
          <a:noFill/>
          <a:ln w="9525">
            <a:noFill/>
            <a:miter lim="800000"/>
            <a:headEnd/>
            <a:tailEnd/>
          </a:ln>
        </p:spPr>
      </p:pic>
      <p:pic>
        <p:nvPicPr>
          <p:cNvPr id="32772" name="Picture 3" descr="10exp-1"/>
          <p:cNvPicPr>
            <a:picLocks noChangeAspect="1" noChangeArrowheads="1"/>
          </p:cNvPicPr>
          <p:nvPr/>
        </p:nvPicPr>
        <p:blipFill>
          <a:blip r:embed="rId3"/>
          <a:srcRect/>
          <a:stretch>
            <a:fillRect/>
          </a:stretch>
        </p:blipFill>
        <p:spPr bwMode="auto">
          <a:xfrm>
            <a:off x="1347788" y="909638"/>
            <a:ext cx="2370137" cy="2370137"/>
          </a:xfrm>
          <a:prstGeom prst="rect">
            <a:avLst/>
          </a:prstGeom>
          <a:noFill/>
          <a:ln w="9525">
            <a:noFill/>
            <a:miter lim="800000"/>
            <a:headEnd/>
            <a:tailEnd/>
          </a:ln>
        </p:spPr>
      </p:pic>
      <p:pic>
        <p:nvPicPr>
          <p:cNvPr id="32773" name="Picture 4" descr="10exp-3"/>
          <p:cNvPicPr>
            <a:picLocks noChangeAspect="1" noChangeArrowheads="1"/>
          </p:cNvPicPr>
          <p:nvPr/>
        </p:nvPicPr>
        <p:blipFill>
          <a:blip r:embed="rId4"/>
          <a:srcRect/>
          <a:stretch>
            <a:fillRect/>
          </a:stretch>
        </p:blipFill>
        <p:spPr bwMode="auto">
          <a:xfrm>
            <a:off x="2705100" y="1809750"/>
            <a:ext cx="2362200" cy="2362200"/>
          </a:xfrm>
          <a:prstGeom prst="rect">
            <a:avLst/>
          </a:prstGeom>
          <a:noFill/>
          <a:ln w="9525">
            <a:noFill/>
            <a:miter lim="800000"/>
            <a:headEnd/>
            <a:tailEnd/>
          </a:ln>
        </p:spPr>
      </p:pic>
      <p:pic>
        <p:nvPicPr>
          <p:cNvPr id="32774" name="Picture 5" descr="10exp-5"/>
          <p:cNvPicPr>
            <a:picLocks noChangeAspect="1" noChangeArrowheads="1"/>
          </p:cNvPicPr>
          <p:nvPr/>
        </p:nvPicPr>
        <p:blipFill>
          <a:blip r:embed="rId5"/>
          <a:srcRect/>
          <a:stretch>
            <a:fillRect/>
          </a:stretch>
        </p:blipFill>
        <p:spPr bwMode="auto">
          <a:xfrm>
            <a:off x="4057650" y="2743200"/>
            <a:ext cx="2362200" cy="2362200"/>
          </a:xfrm>
          <a:prstGeom prst="rect">
            <a:avLst/>
          </a:prstGeom>
          <a:noFill/>
          <a:ln w="9525">
            <a:noFill/>
            <a:miter lim="800000"/>
            <a:headEnd/>
            <a:tailEnd/>
          </a:ln>
        </p:spPr>
      </p:pic>
      <p:pic>
        <p:nvPicPr>
          <p:cNvPr id="32775" name="Picture 6" descr="10exp-7"/>
          <p:cNvPicPr>
            <a:picLocks noChangeAspect="1" noChangeArrowheads="1"/>
          </p:cNvPicPr>
          <p:nvPr/>
        </p:nvPicPr>
        <p:blipFill>
          <a:blip r:embed="rId6"/>
          <a:srcRect/>
          <a:stretch>
            <a:fillRect/>
          </a:stretch>
        </p:blipFill>
        <p:spPr bwMode="auto">
          <a:xfrm>
            <a:off x="5429250" y="3638550"/>
            <a:ext cx="2362200" cy="2362200"/>
          </a:xfrm>
          <a:prstGeom prst="rect">
            <a:avLst/>
          </a:prstGeom>
          <a:noFill/>
          <a:ln w="9525">
            <a:noFill/>
            <a:miter lim="800000"/>
            <a:headEnd/>
            <a:tailEnd/>
          </a:ln>
        </p:spPr>
      </p:pic>
      <p:pic>
        <p:nvPicPr>
          <p:cNvPr id="32776" name="Picture 7" descr="10exp-9"/>
          <p:cNvPicPr>
            <a:picLocks noChangeAspect="1" noChangeArrowheads="1"/>
          </p:cNvPicPr>
          <p:nvPr/>
        </p:nvPicPr>
        <p:blipFill>
          <a:blip r:embed="rId7"/>
          <a:srcRect/>
          <a:stretch>
            <a:fillRect/>
          </a:stretch>
        </p:blipFill>
        <p:spPr bwMode="auto">
          <a:xfrm>
            <a:off x="6781800" y="4495800"/>
            <a:ext cx="2362200" cy="2362200"/>
          </a:xfrm>
          <a:prstGeom prst="rect">
            <a:avLst/>
          </a:prstGeom>
          <a:noFill/>
          <a:ln w="9525">
            <a:noFill/>
            <a:miter lim="800000"/>
            <a:headEnd/>
            <a:tailEnd/>
          </a:ln>
        </p:spPr>
      </p:pic>
      <p:sp>
        <p:nvSpPr>
          <p:cNvPr id="32777" name="Rectangle 13"/>
          <p:cNvSpPr>
            <a:spLocks noChangeArrowheads="1"/>
          </p:cNvSpPr>
          <p:nvPr/>
        </p:nvSpPr>
        <p:spPr bwMode="auto">
          <a:xfrm>
            <a:off x="7505700" y="4419600"/>
            <a:ext cx="1638300" cy="7239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pPr>
              <a:buFont typeface="Symbol" charset="2"/>
              <a:buNone/>
            </a:pPr>
            <a:endParaRPr lang="en-US" dirty="0"/>
          </a:p>
        </p:txBody>
      </p:sp>
      <p:pic>
        <p:nvPicPr>
          <p:cNvPr id="32778" name="Picture 14" descr="wave"/>
          <p:cNvPicPr>
            <a:picLocks noChangeAspect="1" noChangeArrowheads="1"/>
          </p:cNvPicPr>
          <p:nvPr/>
        </p:nvPicPr>
        <p:blipFill>
          <a:blip r:embed="rId8">
            <a:lum bright="-20000" contrast="-6000"/>
            <a:alphaModFix amt="87000"/>
          </a:blip>
          <a:srcRect l="9053" t="37173" r="56111" b="31462"/>
          <a:stretch>
            <a:fillRect/>
          </a:stretch>
        </p:blipFill>
        <p:spPr bwMode="auto">
          <a:xfrm>
            <a:off x="7581900" y="4691063"/>
            <a:ext cx="1562100" cy="406400"/>
          </a:xfrm>
          <a:prstGeom prst="rect">
            <a:avLst/>
          </a:prstGeom>
          <a:noFill/>
          <a:ln w="9525">
            <a:noFill/>
            <a:miter lim="800000"/>
            <a:headEnd/>
            <a:tailEnd/>
          </a:ln>
        </p:spPr>
      </p:pic>
      <p:sp>
        <p:nvSpPr>
          <p:cNvPr id="32779" name="Text Box 15"/>
          <p:cNvSpPr txBox="1">
            <a:spLocks noChangeArrowheads="1"/>
          </p:cNvSpPr>
          <p:nvPr/>
        </p:nvSpPr>
        <p:spPr bwMode="auto">
          <a:xfrm>
            <a:off x="7502525" y="4368800"/>
            <a:ext cx="1641475" cy="338138"/>
          </a:xfrm>
          <a:prstGeom prst="rect">
            <a:avLst/>
          </a:prstGeom>
          <a:noFill/>
          <a:ln w="9525">
            <a:noFill/>
            <a:miter lim="800000"/>
            <a:headEnd/>
            <a:tailEnd/>
          </a:ln>
        </p:spPr>
        <p:txBody>
          <a:bodyPr wrap="none">
            <a:prstTxWarp prst="textNoShape">
              <a:avLst/>
            </a:prstTxWarp>
            <a:spAutoFit/>
          </a:bodyPr>
          <a:lstStyle/>
          <a:p>
            <a:pPr>
              <a:buFont typeface="Symbol" charset="2"/>
              <a:buNone/>
            </a:pPr>
            <a:r>
              <a:rPr lang="en-US" sz="1600" dirty="0"/>
              <a:t>X Ray machine</a:t>
            </a:r>
          </a:p>
        </p:txBody>
      </p:sp>
      <p:sp>
        <p:nvSpPr>
          <p:cNvPr id="10" name="Oval 8"/>
          <p:cNvSpPr>
            <a:spLocks noChangeArrowheads="1"/>
          </p:cNvSpPr>
          <p:nvPr/>
        </p:nvSpPr>
        <p:spPr bwMode="auto">
          <a:xfrm>
            <a:off x="7577138" y="5391150"/>
            <a:ext cx="366712" cy="349250"/>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algn="ctr">
              <a:buFont typeface="Symbol" charset="2"/>
              <a:buNone/>
            </a:pPr>
            <a:r>
              <a:rPr lang="en-US" sz="1200" dirty="0"/>
              <a:t>atom</a:t>
            </a:r>
          </a:p>
        </p:txBody>
      </p:sp>
      <p:pic>
        <p:nvPicPr>
          <p:cNvPr id="32781" name="Picture 9" descr="magnifier"/>
          <p:cNvPicPr>
            <a:picLocks noChangeAspect="1" noChangeArrowheads="1"/>
          </p:cNvPicPr>
          <p:nvPr/>
        </p:nvPicPr>
        <p:blipFill>
          <a:blip r:embed="rId9"/>
          <a:srcRect l="12691" t="8212" r="14342" b="9666"/>
          <a:stretch>
            <a:fillRect/>
          </a:stretch>
        </p:blipFill>
        <p:spPr bwMode="auto">
          <a:xfrm>
            <a:off x="4248150" y="1619250"/>
            <a:ext cx="857250" cy="744538"/>
          </a:xfrm>
          <a:prstGeom prst="rect">
            <a:avLst/>
          </a:prstGeom>
          <a:noFill/>
          <a:ln w="9525">
            <a:noFill/>
            <a:miter lim="800000"/>
            <a:headEnd/>
            <a:tailEnd/>
          </a:ln>
        </p:spPr>
      </p:pic>
      <p:pic>
        <p:nvPicPr>
          <p:cNvPr id="32782" name="Picture 10" descr="microscope"/>
          <p:cNvPicPr>
            <a:picLocks noChangeAspect="1" noChangeArrowheads="1"/>
          </p:cNvPicPr>
          <p:nvPr/>
        </p:nvPicPr>
        <p:blipFill>
          <a:blip r:embed="rId10"/>
          <a:srcRect/>
          <a:stretch>
            <a:fillRect/>
          </a:stretch>
        </p:blipFill>
        <p:spPr bwMode="auto">
          <a:xfrm>
            <a:off x="5675313" y="2209800"/>
            <a:ext cx="812800" cy="1173163"/>
          </a:xfrm>
          <a:prstGeom prst="rect">
            <a:avLst/>
          </a:prstGeom>
          <a:noFill/>
          <a:ln w="9525">
            <a:noFill/>
            <a:miter lim="800000"/>
            <a:headEnd/>
            <a:tailEnd/>
          </a:ln>
        </p:spPr>
      </p:pic>
      <p:pic>
        <p:nvPicPr>
          <p:cNvPr id="32783" name="Picture 11" descr="electron-microscope"/>
          <p:cNvPicPr>
            <a:picLocks noChangeAspect="1" noChangeArrowheads="1"/>
          </p:cNvPicPr>
          <p:nvPr/>
        </p:nvPicPr>
        <p:blipFill>
          <a:blip r:embed="rId11"/>
          <a:srcRect l="8997" r="10028" b="23247"/>
          <a:stretch>
            <a:fillRect/>
          </a:stretch>
        </p:blipFill>
        <p:spPr bwMode="auto">
          <a:xfrm>
            <a:off x="7010400" y="2743200"/>
            <a:ext cx="1009650" cy="1458913"/>
          </a:xfrm>
          <a:prstGeom prst="rect">
            <a:avLst/>
          </a:prstGeom>
          <a:noFill/>
          <a:ln w="9525">
            <a:noFill/>
            <a:miter lim="800000"/>
            <a:headEnd/>
            <a:tailEnd/>
          </a:ln>
        </p:spPr>
      </p:pic>
      <p:sp>
        <p:nvSpPr>
          <p:cNvPr id="32784" name="AutoShape 17"/>
          <p:cNvSpPr>
            <a:spLocks noChangeArrowheads="1"/>
          </p:cNvSpPr>
          <p:nvPr/>
        </p:nvSpPr>
        <p:spPr bwMode="auto">
          <a:xfrm rot="1879410">
            <a:off x="473075" y="2493963"/>
            <a:ext cx="1109663" cy="514350"/>
          </a:xfrm>
          <a:prstGeom prst="curvedUpArrow">
            <a:avLst>
              <a:gd name="adj1" fmla="val 43148"/>
              <a:gd name="adj2" fmla="val 86296"/>
              <a:gd name="adj3" fmla="val 33333"/>
            </a:avLst>
          </a:prstGeom>
          <a:solidFill>
            <a:srgbClr val="FFFF00"/>
          </a:solidFill>
          <a:ln w="9525">
            <a:solidFill>
              <a:srgbClr val="FF0000"/>
            </a:solidFill>
            <a:miter lim="800000"/>
            <a:headEnd/>
            <a:tailEnd/>
          </a:ln>
        </p:spPr>
        <p:txBody>
          <a:bodyPr wrap="none" anchor="ctr">
            <a:prstTxWarp prst="textNoShape">
              <a:avLst/>
            </a:prstTxWarp>
          </a:bodyPr>
          <a:lstStyle/>
          <a:p>
            <a:pPr>
              <a:buFont typeface="Symbol" charset="2"/>
              <a:buNone/>
            </a:pPr>
            <a:endParaRPr lang="en-US" dirty="0"/>
          </a:p>
        </p:txBody>
      </p:sp>
      <p:sp>
        <p:nvSpPr>
          <p:cNvPr id="32785" name="AutoShape 18"/>
          <p:cNvSpPr>
            <a:spLocks noChangeArrowheads="1"/>
          </p:cNvSpPr>
          <p:nvPr/>
        </p:nvSpPr>
        <p:spPr bwMode="auto">
          <a:xfrm rot="1879410">
            <a:off x="1844675" y="3370263"/>
            <a:ext cx="1109663" cy="514350"/>
          </a:xfrm>
          <a:prstGeom prst="curvedUpArrow">
            <a:avLst>
              <a:gd name="adj1" fmla="val 43148"/>
              <a:gd name="adj2" fmla="val 86296"/>
              <a:gd name="adj3" fmla="val 33333"/>
            </a:avLst>
          </a:prstGeom>
          <a:solidFill>
            <a:srgbClr val="FFFF00"/>
          </a:solidFill>
          <a:ln w="9525">
            <a:solidFill>
              <a:srgbClr val="FF0000"/>
            </a:solidFill>
            <a:miter lim="800000"/>
            <a:headEnd/>
            <a:tailEnd/>
          </a:ln>
        </p:spPr>
        <p:txBody>
          <a:bodyPr wrap="none" anchor="ctr">
            <a:prstTxWarp prst="textNoShape">
              <a:avLst/>
            </a:prstTxWarp>
          </a:bodyPr>
          <a:lstStyle/>
          <a:p>
            <a:pPr>
              <a:buFont typeface="Symbol" charset="2"/>
              <a:buNone/>
            </a:pPr>
            <a:endParaRPr lang="en-US" dirty="0"/>
          </a:p>
        </p:txBody>
      </p:sp>
      <p:sp>
        <p:nvSpPr>
          <p:cNvPr id="32786" name="AutoShape 19"/>
          <p:cNvSpPr>
            <a:spLocks noChangeArrowheads="1"/>
          </p:cNvSpPr>
          <p:nvPr/>
        </p:nvSpPr>
        <p:spPr bwMode="auto">
          <a:xfrm rot="1879410">
            <a:off x="3178175" y="4246563"/>
            <a:ext cx="1109663" cy="514350"/>
          </a:xfrm>
          <a:prstGeom prst="curvedUpArrow">
            <a:avLst>
              <a:gd name="adj1" fmla="val 43148"/>
              <a:gd name="adj2" fmla="val 86296"/>
              <a:gd name="adj3" fmla="val 33333"/>
            </a:avLst>
          </a:prstGeom>
          <a:solidFill>
            <a:srgbClr val="FFFF00"/>
          </a:solidFill>
          <a:ln w="9525">
            <a:solidFill>
              <a:srgbClr val="FF0000"/>
            </a:solidFill>
            <a:miter lim="800000"/>
            <a:headEnd/>
            <a:tailEnd/>
          </a:ln>
        </p:spPr>
        <p:txBody>
          <a:bodyPr wrap="none" anchor="ctr">
            <a:prstTxWarp prst="textNoShape">
              <a:avLst/>
            </a:prstTxWarp>
          </a:bodyPr>
          <a:lstStyle/>
          <a:p>
            <a:pPr>
              <a:buFont typeface="Symbol" charset="2"/>
              <a:buNone/>
            </a:pPr>
            <a:endParaRPr lang="en-US" dirty="0"/>
          </a:p>
        </p:txBody>
      </p:sp>
      <p:sp>
        <p:nvSpPr>
          <p:cNvPr id="32787" name="AutoShape 20"/>
          <p:cNvSpPr>
            <a:spLocks noChangeArrowheads="1"/>
          </p:cNvSpPr>
          <p:nvPr/>
        </p:nvSpPr>
        <p:spPr bwMode="auto">
          <a:xfrm rot="1879410">
            <a:off x="4683125" y="5237163"/>
            <a:ext cx="1109663" cy="514350"/>
          </a:xfrm>
          <a:prstGeom prst="curvedUpArrow">
            <a:avLst>
              <a:gd name="adj1" fmla="val 43148"/>
              <a:gd name="adj2" fmla="val 86296"/>
              <a:gd name="adj3" fmla="val 33333"/>
            </a:avLst>
          </a:prstGeom>
          <a:solidFill>
            <a:srgbClr val="FFFF00"/>
          </a:solidFill>
          <a:ln w="9525">
            <a:solidFill>
              <a:srgbClr val="FF0000"/>
            </a:solidFill>
            <a:miter lim="800000"/>
            <a:headEnd/>
            <a:tailEnd/>
          </a:ln>
        </p:spPr>
        <p:txBody>
          <a:bodyPr wrap="none" anchor="ctr">
            <a:prstTxWarp prst="textNoShape">
              <a:avLst/>
            </a:prstTxWarp>
          </a:bodyPr>
          <a:lstStyle/>
          <a:p>
            <a:pPr>
              <a:buFont typeface="Symbol" charset="2"/>
              <a:buNone/>
            </a:pPr>
            <a:endParaRPr lang="en-US" dirty="0"/>
          </a:p>
        </p:txBody>
      </p:sp>
      <p:sp>
        <p:nvSpPr>
          <p:cNvPr id="32788" name="AutoShape 21"/>
          <p:cNvSpPr>
            <a:spLocks noChangeArrowheads="1"/>
          </p:cNvSpPr>
          <p:nvPr/>
        </p:nvSpPr>
        <p:spPr bwMode="auto">
          <a:xfrm rot="1879410">
            <a:off x="6016625" y="6094413"/>
            <a:ext cx="1109663" cy="514350"/>
          </a:xfrm>
          <a:prstGeom prst="curvedUpArrow">
            <a:avLst>
              <a:gd name="adj1" fmla="val 43148"/>
              <a:gd name="adj2" fmla="val 86296"/>
              <a:gd name="adj3" fmla="val 33333"/>
            </a:avLst>
          </a:prstGeom>
          <a:solidFill>
            <a:srgbClr val="FFFF00"/>
          </a:solidFill>
          <a:ln w="9525">
            <a:solidFill>
              <a:srgbClr val="FF0000"/>
            </a:solidFill>
            <a:miter lim="800000"/>
            <a:headEnd/>
            <a:tailEnd/>
          </a:ln>
        </p:spPr>
        <p:txBody>
          <a:bodyPr wrap="none" anchor="ctr">
            <a:prstTxWarp prst="textNoShape">
              <a:avLst/>
            </a:prstTxWarp>
          </a:bodyPr>
          <a:lstStyle/>
          <a:p>
            <a:pPr>
              <a:buFont typeface="Symbol" charset="2"/>
              <a:buNone/>
            </a:pPr>
            <a:endParaRPr lang="en-US" dirty="0"/>
          </a:p>
        </p:txBody>
      </p:sp>
      <p:grpSp>
        <p:nvGrpSpPr>
          <p:cNvPr id="2" name="Group 25"/>
          <p:cNvGrpSpPr>
            <a:grpSpLocks/>
          </p:cNvGrpSpPr>
          <p:nvPr/>
        </p:nvGrpSpPr>
        <p:grpSpPr bwMode="auto">
          <a:xfrm>
            <a:off x="288925" y="2849563"/>
            <a:ext cx="665163" cy="769937"/>
            <a:chOff x="302" y="2023"/>
            <a:chExt cx="419" cy="485"/>
          </a:xfrm>
        </p:grpSpPr>
        <p:sp>
          <p:nvSpPr>
            <p:cNvPr id="32804" name="Text Box 23"/>
            <p:cNvSpPr txBox="1">
              <a:spLocks noChangeArrowheads="1"/>
            </p:cNvSpPr>
            <p:nvPr/>
          </p:nvSpPr>
          <p:spPr bwMode="auto">
            <a:xfrm>
              <a:off x="302" y="2023"/>
              <a:ext cx="419" cy="485"/>
            </a:xfrm>
            <a:prstGeom prst="rect">
              <a:avLst/>
            </a:prstGeom>
            <a:noFill/>
            <a:ln w="9525">
              <a:noFill/>
              <a:miter lim="800000"/>
              <a:headEnd/>
              <a:tailEnd/>
            </a:ln>
          </p:spPr>
          <p:txBody>
            <a:bodyPr wrap="none">
              <a:prstTxWarp prst="textNoShape">
                <a:avLst/>
              </a:prstTxWarp>
              <a:spAutoFit/>
            </a:bodyPr>
            <a:lstStyle/>
            <a:p>
              <a:pPr algn="ctr">
                <a:buFont typeface="Symbol" charset="2"/>
                <a:buNone/>
              </a:pPr>
              <a:r>
                <a:rPr lang="en-US" sz="2000" dirty="0"/>
                <a:t>1</a:t>
              </a:r>
            </a:p>
            <a:p>
              <a:pPr algn="ctr">
                <a:buFont typeface="Symbol" charset="2"/>
                <a:buNone/>
              </a:pPr>
              <a:r>
                <a:rPr lang="en-US" sz="2000" dirty="0"/>
                <a:t>100</a:t>
              </a:r>
            </a:p>
          </p:txBody>
        </p:sp>
        <p:sp>
          <p:nvSpPr>
            <p:cNvPr id="32805" name="Line 24"/>
            <p:cNvSpPr>
              <a:spLocks noChangeShapeType="1"/>
            </p:cNvSpPr>
            <p:nvPr/>
          </p:nvSpPr>
          <p:spPr bwMode="auto">
            <a:xfrm>
              <a:off x="360" y="2232"/>
              <a:ext cx="276" cy="0"/>
            </a:xfrm>
            <a:prstGeom prst="line">
              <a:avLst/>
            </a:prstGeom>
            <a:noFill/>
            <a:ln w="9525">
              <a:solidFill>
                <a:srgbClr val="FFFFFF"/>
              </a:solidFill>
              <a:round/>
              <a:headEnd/>
              <a:tailEnd/>
            </a:ln>
          </p:spPr>
          <p:txBody>
            <a:bodyPr>
              <a:prstTxWarp prst="textNoShape">
                <a:avLst/>
              </a:prstTxWarp>
            </a:bodyPr>
            <a:lstStyle/>
            <a:p>
              <a:endParaRPr lang="en-US" dirty="0"/>
            </a:p>
          </p:txBody>
        </p:sp>
      </p:grpSp>
      <p:grpSp>
        <p:nvGrpSpPr>
          <p:cNvPr id="3" name="Group 26"/>
          <p:cNvGrpSpPr>
            <a:grpSpLocks/>
          </p:cNvGrpSpPr>
          <p:nvPr/>
        </p:nvGrpSpPr>
        <p:grpSpPr bwMode="auto">
          <a:xfrm>
            <a:off x="1584325" y="3649663"/>
            <a:ext cx="665163" cy="769937"/>
            <a:chOff x="302" y="2023"/>
            <a:chExt cx="419" cy="485"/>
          </a:xfrm>
        </p:grpSpPr>
        <p:sp>
          <p:nvSpPr>
            <p:cNvPr id="32802" name="Text Box 27"/>
            <p:cNvSpPr txBox="1">
              <a:spLocks noChangeArrowheads="1"/>
            </p:cNvSpPr>
            <p:nvPr/>
          </p:nvSpPr>
          <p:spPr bwMode="auto">
            <a:xfrm>
              <a:off x="302" y="2023"/>
              <a:ext cx="419" cy="485"/>
            </a:xfrm>
            <a:prstGeom prst="rect">
              <a:avLst/>
            </a:prstGeom>
            <a:noFill/>
            <a:ln w="9525">
              <a:noFill/>
              <a:miter lim="800000"/>
              <a:headEnd/>
              <a:tailEnd/>
            </a:ln>
          </p:spPr>
          <p:txBody>
            <a:bodyPr wrap="none">
              <a:prstTxWarp prst="textNoShape">
                <a:avLst/>
              </a:prstTxWarp>
              <a:spAutoFit/>
            </a:bodyPr>
            <a:lstStyle/>
            <a:p>
              <a:pPr algn="ctr">
                <a:buFont typeface="Symbol" charset="2"/>
                <a:buNone/>
              </a:pPr>
              <a:r>
                <a:rPr lang="en-US" sz="2000" dirty="0"/>
                <a:t>1</a:t>
              </a:r>
            </a:p>
            <a:p>
              <a:pPr algn="ctr">
                <a:buFont typeface="Symbol" charset="2"/>
                <a:buNone/>
              </a:pPr>
              <a:r>
                <a:rPr lang="en-US" sz="2000" dirty="0"/>
                <a:t>100</a:t>
              </a:r>
            </a:p>
          </p:txBody>
        </p:sp>
        <p:sp>
          <p:nvSpPr>
            <p:cNvPr id="32803" name="Line 28"/>
            <p:cNvSpPr>
              <a:spLocks noChangeShapeType="1"/>
            </p:cNvSpPr>
            <p:nvPr/>
          </p:nvSpPr>
          <p:spPr bwMode="auto">
            <a:xfrm>
              <a:off x="360" y="2232"/>
              <a:ext cx="276" cy="0"/>
            </a:xfrm>
            <a:prstGeom prst="line">
              <a:avLst/>
            </a:prstGeom>
            <a:noFill/>
            <a:ln w="9525">
              <a:solidFill>
                <a:srgbClr val="FFFFFF"/>
              </a:solidFill>
              <a:round/>
              <a:headEnd/>
              <a:tailEnd/>
            </a:ln>
          </p:spPr>
          <p:txBody>
            <a:bodyPr>
              <a:prstTxWarp prst="textNoShape">
                <a:avLst/>
              </a:prstTxWarp>
            </a:bodyPr>
            <a:lstStyle/>
            <a:p>
              <a:endParaRPr lang="en-US" dirty="0"/>
            </a:p>
          </p:txBody>
        </p:sp>
      </p:grpSp>
      <p:grpSp>
        <p:nvGrpSpPr>
          <p:cNvPr id="4" name="Group 29"/>
          <p:cNvGrpSpPr>
            <a:grpSpLocks/>
          </p:cNvGrpSpPr>
          <p:nvPr/>
        </p:nvGrpSpPr>
        <p:grpSpPr bwMode="auto">
          <a:xfrm>
            <a:off x="2895600" y="4419600"/>
            <a:ext cx="665163" cy="769938"/>
            <a:chOff x="324" y="2004"/>
            <a:chExt cx="419" cy="485"/>
          </a:xfrm>
        </p:grpSpPr>
        <p:sp>
          <p:nvSpPr>
            <p:cNvPr id="30" name="Text Box 30"/>
            <p:cNvSpPr txBox="1">
              <a:spLocks noChangeArrowheads="1"/>
            </p:cNvSpPr>
            <p:nvPr/>
          </p:nvSpPr>
          <p:spPr bwMode="auto">
            <a:xfrm>
              <a:off x="324" y="2004"/>
              <a:ext cx="419" cy="485"/>
            </a:xfrm>
            <a:prstGeom prst="rect">
              <a:avLst/>
            </a:prstGeom>
            <a:noFill/>
            <a:ln w="9525">
              <a:noFill/>
              <a:miter lim="800000"/>
              <a:headEnd/>
              <a:tailEnd/>
            </a:ln>
            <a:effectLst/>
          </p:spPr>
          <p:txBody>
            <a:bodyPr wrap="none">
              <a:prstTxWarp prst="textNoShape">
                <a:avLst/>
              </a:prstTxWarp>
              <a:spAutoFit/>
            </a:bodyPr>
            <a:lstStyle/>
            <a:p>
              <a:pPr algn="ctr">
                <a:buFont typeface="Symbol" charset="2"/>
                <a:buNone/>
                <a:defRPr/>
              </a:pPr>
              <a:r>
                <a:rPr lang="en-US" sz="2000" dirty="0">
                  <a:ln w="9525" cap="flat" cmpd="sng" algn="ctr">
                    <a:solidFill>
                      <a:srgbClr val="FFFFFF"/>
                    </a:solidFill>
                    <a:prstDash val="solid"/>
                    <a:round/>
                    <a:headEnd type="none" w="med" len="med"/>
                    <a:tailEnd type="none" w="med" len="med"/>
                  </a:ln>
                </a:rPr>
                <a:t>1</a:t>
              </a:r>
            </a:p>
            <a:p>
              <a:pPr algn="ctr">
                <a:buFont typeface="Symbol" charset="2"/>
                <a:buNone/>
                <a:defRPr/>
              </a:pPr>
              <a:r>
                <a:rPr lang="en-US" sz="2000" dirty="0">
                  <a:ln w="9525" cap="flat" cmpd="sng" algn="ctr">
                    <a:solidFill>
                      <a:srgbClr val="FFFFFF"/>
                    </a:solidFill>
                    <a:prstDash val="solid"/>
                    <a:round/>
                    <a:headEnd type="none" w="med" len="med"/>
                    <a:tailEnd type="none" w="med" len="med"/>
                  </a:ln>
                </a:rPr>
                <a:t>100</a:t>
              </a:r>
            </a:p>
          </p:txBody>
        </p:sp>
        <p:sp>
          <p:nvSpPr>
            <p:cNvPr id="32801" name="Line 31"/>
            <p:cNvSpPr>
              <a:spLocks noChangeShapeType="1"/>
            </p:cNvSpPr>
            <p:nvPr/>
          </p:nvSpPr>
          <p:spPr bwMode="auto">
            <a:xfrm flipV="1">
              <a:off x="372" y="2232"/>
              <a:ext cx="264" cy="12"/>
            </a:xfrm>
            <a:prstGeom prst="line">
              <a:avLst/>
            </a:prstGeom>
            <a:noFill/>
            <a:ln w="9525">
              <a:solidFill>
                <a:srgbClr val="FFFFFF"/>
              </a:solidFill>
              <a:round/>
              <a:headEnd/>
              <a:tailEnd/>
            </a:ln>
          </p:spPr>
          <p:txBody>
            <a:bodyPr>
              <a:prstTxWarp prst="textNoShape">
                <a:avLst/>
              </a:prstTxWarp>
            </a:bodyPr>
            <a:lstStyle/>
            <a:p>
              <a:endParaRPr lang="en-US" dirty="0"/>
            </a:p>
          </p:txBody>
        </p:sp>
      </p:grpSp>
      <p:grpSp>
        <p:nvGrpSpPr>
          <p:cNvPr id="5" name="Group 32"/>
          <p:cNvGrpSpPr>
            <a:grpSpLocks/>
          </p:cNvGrpSpPr>
          <p:nvPr/>
        </p:nvGrpSpPr>
        <p:grpSpPr bwMode="auto">
          <a:xfrm>
            <a:off x="4403725" y="5478463"/>
            <a:ext cx="665163" cy="769937"/>
            <a:chOff x="302" y="2023"/>
            <a:chExt cx="419" cy="485"/>
          </a:xfrm>
        </p:grpSpPr>
        <p:sp>
          <p:nvSpPr>
            <p:cNvPr id="32798" name="Text Box 33"/>
            <p:cNvSpPr txBox="1">
              <a:spLocks noChangeArrowheads="1"/>
            </p:cNvSpPr>
            <p:nvPr/>
          </p:nvSpPr>
          <p:spPr bwMode="auto">
            <a:xfrm>
              <a:off x="302" y="2023"/>
              <a:ext cx="419" cy="485"/>
            </a:xfrm>
            <a:prstGeom prst="rect">
              <a:avLst/>
            </a:prstGeom>
            <a:noFill/>
            <a:ln w="9525">
              <a:noFill/>
              <a:miter lim="800000"/>
              <a:headEnd/>
              <a:tailEnd/>
            </a:ln>
          </p:spPr>
          <p:txBody>
            <a:bodyPr wrap="none">
              <a:prstTxWarp prst="textNoShape">
                <a:avLst/>
              </a:prstTxWarp>
              <a:spAutoFit/>
            </a:bodyPr>
            <a:lstStyle/>
            <a:p>
              <a:pPr algn="ctr">
                <a:buFont typeface="Symbol" charset="2"/>
                <a:buNone/>
              </a:pPr>
              <a:r>
                <a:rPr lang="en-US" sz="2000" dirty="0"/>
                <a:t>1</a:t>
              </a:r>
            </a:p>
            <a:p>
              <a:pPr algn="ctr">
                <a:buFont typeface="Symbol" charset="2"/>
                <a:buNone/>
              </a:pPr>
              <a:r>
                <a:rPr lang="en-US" sz="2000" dirty="0"/>
                <a:t>100</a:t>
              </a:r>
            </a:p>
          </p:txBody>
        </p:sp>
        <p:sp>
          <p:nvSpPr>
            <p:cNvPr id="32799" name="Line 34"/>
            <p:cNvSpPr>
              <a:spLocks noChangeShapeType="1"/>
            </p:cNvSpPr>
            <p:nvPr/>
          </p:nvSpPr>
          <p:spPr bwMode="auto">
            <a:xfrm>
              <a:off x="360" y="2232"/>
              <a:ext cx="276" cy="0"/>
            </a:xfrm>
            <a:prstGeom prst="line">
              <a:avLst/>
            </a:prstGeom>
            <a:noFill/>
            <a:ln w="9525">
              <a:solidFill>
                <a:srgbClr val="FFFFFF"/>
              </a:solidFill>
              <a:round/>
              <a:headEnd/>
              <a:tailEnd/>
            </a:ln>
          </p:spPr>
          <p:txBody>
            <a:bodyPr>
              <a:prstTxWarp prst="textNoShape">
                <a:avLst/>
              </a:prstTxWarp>
            </a:bodyPr>
            <a:lstStyle/>
            <a:p>
              <a:endParaRPr lang="en-US" dirty="0"/>
            </a:p>
          </p:txBody>
        </p:sp>
      </p:grpSp>
      <p:grpSp>
        <p:nvGrpSpPr>
          <p:cNvPr id="6" name="Group 35"/>
          <p:cNvGrpSpPr>
            <a:grpSpLocks/>
          </p:cNvGrpSpPr>
          <p:nvPr/>
        </p:nvGrpSpPr>
        <p:grpSpPr bwMode="auto">
          <a:xfrm>
            <a:off x="5680075" y="6251575"/>
            <a:ext cx="665163" cy="769938"/>
            <a:chOff x="302" y="2023"/>
            <a:chExt cx="419" cy="485"/>
          </a:xfrm>
        </p:grpSpPr>
        <p:sp>
          <p:nvSpPr>
            <p:cNvPr id="32796" name="Text Box 36"/>
            <p:cNvSpPr txBox="1">
              <a:spLocks noChangeArrowheads="1"/>
            </p:cNvSpPr>
            <p:nvPr/>
          </p:nvSpPr>
          <p:spPr bwMode="auto">
            <a:xfrm>
              <a:off x="302" y="2023"/>
              <a:ext cx="419" cy="485"/>
            </a:xfrm>
            <a:prstGeom prst="rect">
              <a:avLst/>
            </a:prstGeom>
            <a:noFill/>
            <a:ln w="9525">
              <a:noFill/>
              <a:miter lim="800000"/>
              <a:headEnd/>
              <a:tailEnd/>
            </a:ln>
          </p:spPr>
          <p:txBody>
            <a:bodyPr wrap="none">
              <a:prstTxWarp prst="textNoShape">
                <a:avLst/>
              </a:prstTxWarp>
              <a:spAutoFit/>
            </a:bodyPr>
            <a:lstStyle/>
            <a:p>
              <a:pPr algn="ctr">
                <a:buFont typeface="Symbol" charset="2"/>
                <a:buNone/>
              </a:pPr>
              <a:r>
                <a:rPr lang="en-US" sz="2000" dirty="0"/>
                <a:t>1</a:t>
              </a:r>
            </a:p>
            <a:p>
              <a:pPr algn="ctr">
                <a:buFont typeface="Symbol" charset="2"/>
                <a:buNone/>
              </a:pPr>
              <a:r>
                <a:rPr lang="en-US" sz="2000" dirty="0"/>
                <a:t>100</a:t>
              </a:r>
            </a:p>
          </p:txBody>
        </p:sp>
        <p:sp>
          <p:nvSpPr>
            <p:cNvPr id="32797" name="Line 37"/>
            <p:cNvSpPr>
              <a:spLocks noChangeShapeType="1"/>
            </p:cNvSpPr>
            <p:nvPr/>
          </p:nvSpPr>
          <p:spPr bwMode="auto">
            <a:xfrm>
              <a:off x="360" y="2232"/>
              <a:ext cx="276" cy="0"/>
            </a:xfrm>
            <a:prstGeom prst="line">
              <a:avLst/>
            </a:prstGeom>
            <a:noFill/>
            <a:ln w="9525">
              <a:solidFill>
                <a:srgbClr val="FFFFFF"/>
              </a:solidFill>
              <a:round/>
              <a:headEnd/>
              <a:tailEnd/>
            </a:ln>
          </p:spPr>
          <p:txBody>
            <a:bodyPr>
              <a:prstTxWarp prst="textNoShape">
                <a:avLst/>
              </a:prstTxWarp>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1600200" y="279400"/>
            <a:ext cx="6858000" cy="1143000"/>
          </a:xfrm>
        </p:spPr>
        <p:txBody>
          <a:bodyPr/>
          <a:lstStyle/>
          <a:p>
            <a:pPr algn="ctr"/>
            <a:r>
              <a:rPr lang="en-US" dirty="0" smtClean="0">
                <a:solidFill>
                  <a:srgbClr val="FF6600"/>
                </a:solidFill>
              </a:rPr>
              <a:t>DISCOVERY</a:t>
            </a:r>
          </a:p>
        </p:txBody>
      </p:sp>
      <p:sp>
        <p:nvSpPr>
          <p:cNvPr id="102403" name="Content Placeholder 2"/>
          <p:cNvSpPr>
            <a:spLocks noGrp="1"/>
          </p:cNvSpPr>
          <p:nvPr>
            <p:ph idx="1"/>
          </p:nvPr>
        </p:nvSpPr>
        <p:spPr>
          <a:xfrm>
            <a:off x="1600200" y="1765300"/>
            <a:ext cx="6858000" cy="4114800"/>
          </a:xfrm>
        </p:spPr>
        <p:txBody>
          <a:bodyPr/>
          <a:lstStyle/>
          <a:p>
            <a:pPr>
              <a:spcAft>
                <a:spcPts val="1800"/>
              </a:spcAft>
            </a:pPr>
            <a:r>
              <a:rPr lang="en-US" dirty="0" smtClean="0"/>
              <a:t>Extracting and understanding a phenomena for the first time!</a:t>
            </a:r>
          </a:p>
          <a:p>
            <a:pPr>
              <a:spcAft>
                <a:spcPts val="1800"/>
              </a:spcAft>
            </a:pPr>
            <a:r>
              <a:rPr lang="en-US" dirty="0" smtClean="0"/>
              <a:t>Leading to answers and often more questions </a:t>
            </a:r>
          </a:p>
          <a:p>
            <a:pPr>
              <a:spcAft>
                <a:spcPts val="1800"/>
              </a:spcAft>
            </a:pPr>
            <a:r>
              <a:rPr lang="en-US" dirty="0" smtClean="0"/>
              <a:t>Usually a piece of a puzzle that took some time to ascertain</a:t>
            </a:r>
          </a:p>
          <a:p>
            <a:pPr>
              <a:spcAft>
                <a:spcPts val="1800"/>
              </a:spcAft>
            </a:pPr>
            <a:r>
              <a:rPr lang="en-US" dirty="0" smtClean="0"/>
              <a:t>Often connecting many separate fields of study</a:t>
            </a:r>
          </a:p>
          <a:p>
            <a:pPr>
              <a:spcAft>
                <a:spcPts val="1800"/>
              </a:spcAft>
            </a:pPr>
            <a:r>
              <a:rPr lang="en-US" dirty="0" smtClean="0"/>
              <a:t>Enjoyment!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TextBox 3"/>
          <p:cNvSpPr txBox="1">
            <a:spLocks noChangeArrowheads="1"/>
          </p:cNvSpPr>
          <p:nvPr/>
        </p:nvSpPr>
        <p:spPr bwMode="auto">
          <a:xfrm>
            <a:off x="304800" y="914400"/>
            <a:ext cx="8688581" cy="4548937"/>
          </a:xfrm>
          <a:prstGeom prst="rect">
            <a:avLst/>
          </a:prstGeom>
          <a:noFill/>
          <a:ln w="9525">
            <a:noFill/>
            <a:miter lim="800000"/>
            <a:headEnd/>
            <a:tailEnd/>
          </a:ln>
        </p:spPr>
        <p:txBody>
          <a:bodyPr wrap="square">
            <a:prstTxWarp prst="textNoShape">
              <a:avLst/>
            </a:prstTxWarp>
            <a:spAutoFit/>
          </a:bodyPr>
          <a:lstStyle/>
          <a:p>
            <a:pPr algn="ctr">
              <a:spcAft>
                <a:spcPts val="1200"/>
              </a:spcAft>
              <a:buNone/>
            </a:pPr>
            <a:r>
              <a:rPr lang="en-US" sz="3200" dirty="0">
                <a:solidFill>
                  <a:srgbClr val="FF6600"/>
                </a:solidFill>
              </a:rPr>
              <a:t>Conclusions</a:t>
            </a:r>
            <a:endParaRPr lang="en-US" sz="3200" dirty="0" smtClean="0">
              <a:solidFill>
                <a:srgbClr val="FF6600"/>
              </a:solidFill>
            </a:endParaRPr>
          </a:p>
          <a:p>
            <a:pPr>
              <a:spcAft>
                <a:spcPts val="1200"/>
              </a:spcAft>
              <a:buNone/>
            </a:pPr>
            <a:r>
              <a:rPr lang="en-US" sz="3200" dirty="0" smtClean="0"/>
              <a:t>We continue to smash the nuclei that make up our universe and everyday we learn something new!</a:t>
            </a:r>
          </a:p>
          <a:p>
            <a:pPr>
              <a:spcAft>
                <a:spcPts val="1200"/>
              </a:spcAft>
              <a:buNone/>
            </a:pPr>
            <a:endParaRPr lang="en-US" sz="3200" dirty="0" smtClean="0"/>
          </a:p>
          <a:p>
            <a:pPr>
              <a:spcAft>
                <a:spcPts val="1200"/>
              </a:spcAft>
              <a:buNone/>
            </a:pPr>
            <a:r>
              <a:rPr lang="en-US" sz="3200" dirty="0"/>
              <a:t>The Frontiers may merge at some point so </a:t>
            </a:r>
          </a:p>
          <a:p>
            <a:pPr>
              <a:spcAft>
                <a:spcPts val="1200"/>
              </a:spcAft>
              <a:buNone/>
            </a:pPr>
            <a:r>
              <a:rPr lang="en-US" sz="3200" dirty="0"/>
              <a:t>We</a:t>
            </a:r>
            <a:r>
              <a:rPr lang="en-US" sz="3200" dirty="0" smtClean="0"/>
              <a:t> Should Go </a:t>
            </a:r>
            <a:r>
              <a:rPr lang="en-US" sz="3200" dirty="0"/>
              <a:t>Boldly into the Next Frontier</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noChangeArrowheads="1"/>
          </p:cNvPicPr>
          <p:nvPr/>
        </p:nvPicPr>
        <p:blipFill>
          <a:blip r:embed="rId3"/>
          <a:srcRect l="31250" t="22987" r="10938" b="6363"/>
          <a:stretch>
            <a:fillRect/>
          </a:stretch>
        </p:blipFill>
        <p:spPr bwMode="auto">
          <a:xfrm>
            <a:off x="3276600" y="685800"/>
            <a:ext cx="5638800" cy="5181600"/>
          </a:xfrm>
          <a:prstGeom prst="rect">
            <a:avLst/>
          </a:prstGeom>
          <a:noFill/>
          <a:ln w="9525">
            <a:noFill/>
            <a:miter lim="800000"/>
            <a:headEnd/>
            <a:tailEnd/>
          </a:ln>
        </p:spPr>
      </p:pic>
      <p:pic>
        <p:nvPicPr>
          <p:cNvPr id="30723" name="Picture 4"/>
          <p:cNvPicPr>
            <a:picLocks noChangeAspect="1" noChangeArrowheads="1"/>
          </p:cNvPicPr>
          <p:nvPr/>
        </p:nvPicPr>
        <p:blipFill>
          <a:blip r:embed="rId4"/>
          <a:srcRect l="56250" t="43637" r="14844" b="15846"/>
          <a:stretch>
            <a:fillRect/>
          </a:stretch>
        </p:blipFill>
        <p:spPr bwMode="auto">
          <a:xfrm>
            <a:off x="1828800" y="1295400"/>
            <a:ext cx="650875" cy="685800"/>
          </a:xfrm>
          <a:prstGeom prst="rect">
            <a:avLst/>
          </a:prstGeom>
          <a:noFill/>
          <a:ln w="9525">
            <a:noFill/>
            <a:miter lim="800000"/>
            <a:headEnd/>
            <a:tailEnd/>
          </a:ln>
        </p:spPr>
      </p:pic>
      <p:sp>
        <p:nvSpPr>
          <p:cNvPr id="30724" name="Line 5"/>
          <p:cNvSpPr>
            <a:spLocks noChangeShapeType="1"/>
          </p:cNvSpPr>
          <p:nvPr/>
        </p:nvSpPr>
        <p:spPr bwMode="auto">
          <a:xfrm flipV="1">
            <a:off x="2209800" y="914400"/>
            <a:ext cx="3810000" cy="533400"/>
          </a:xfrm>
          <a:prstGeom prst="line">
            <a:avLst/>
          </a:prstGeom>
          <a:noFill/>
          <a:ln w="9525">
            <a:solidFill>
              <a:srgbClr val="FFFFFF"/>
            </a:solidFill>
            <a:prstDash val="dash"/>
            <a:round/>
            <a:headEnd/>
            <a:tailEnd/>
          </a:ln>
        </p:spPr>
        <p:txBody>
          <a:bodyPr>
            <a:prstTxWarp prst="textNoShape">
              <a:avLst/>
            </a:prstTxWarp>
          </a:bodyPr>
          <a:lstStyle/>
          <a:p>
            <a:endParaRPr lang="en-US" dirty="0"/>
          </a:p>
        </p:txBody>
      </p:sp>
      <p:sp>
        <p:nvSpPr>
          <p:cNvPr id="30725" name="Line 6"/>
          <p:cNvSpPr>
            <a:spLocks noChangeShapeType="1"/>
          </p:cNvSpPr>
          <p:nvPr/>
        </p:nvSpPr>
        <p:spPr bwMode="auto">
          <a:xfrm>
            <a:off x="2362200" y="1676400"/>
            <a:ext cx="1752600" cy="3048000"/>
          </a:xfrm>
          <a:prstGeom prst="line">
            <a:avLst/>
          </a:prstGeom>
          <a:noFill/>
          <a:ln w="9525">
            <a:solidFill>
              <a:srgbClr val="FFFFFF"/>
            </a:solidFill>
            <a:prstDash val="dash"/>
            <a:round/>
            <a:headEnd/>
            <a:tailEnd/>
          </a:ln>
        </p:spPr>
        <p:txBody>
          <a:bodyPr>
            <a:prstTxWarp prst="textNoShape">
              <a:avLst/>
            </a:prstTxWarp>
          </a:bodyPr>
          <a:lstStyle/>
          <a:p>
            <a:endParaRPr lang="en-US" dirty="0"/>
          </a:p>
        </p:txBody>
      </p:sp>
      <p:pic>
        <p:nvPicPr>
          <p:cNvPr id="30726" name="Picture 7"/>
          <p:cNvPicPr>
            <a:picLocks noChangeAspect="1" noChangeArrowheads="1"/>
          </p:cNvPicPr>
          <p:nvPr/>
        </p:nvPicPr>
        <p:blipFill>
          <a:blip r:embed="rId5"/>
          <a:srcRect l="50781" t="58311" r="26563" b="17792"/>
          <a:stretch>
            <a:fillRect/>
          </a:stretch>
        </p:blipFill>
        <p:spPr bwMode="auto">
          <a:xfrm>
            <a:off x="1371600" y="4114800"/>
            <a:ext cx="1828800" cy="1450975"/>
          </a:xfrm>
          <a:prstGeom prst="rect">
            <a:avLst/>
          </a:prstGeom>
          <a:noFill/>
          <a:ln w="9525">
            <a:noFill/>
            <a:miter lim="800000"/>
            <a:headEnd/>
            <a:tailEnd/>
          </a:ln>
        </p:spPr>
      </p:pic>
      <p:pic>
        <p:nvPicPr>
          <p:cNvPr id="30727" name="Picture 8"/>
          <p:cNvPicPr>
            <a:picLocks noChangeAspect="1" noChangeArrowheads="1"/>
          </p:cNvPicPr>
          <p:nvPr/>
        </p:nvPicPr>
        <p:blipFill>
          <a:blip r:embed="rId6"/>
          <a:srcRect l="14844" t="18831" r="45313" b="27142"/>
          <a:stretch>
            <a:fillRect/>
          </a:stretch>
        </p:blipFill>
        <p:spPr bwMode="auto">
          <a:xfrm>
            <a:off x="152400" y="2819400"/>
            <a:ext cx="1495425" cy="1524000"/>
          </a:xfrm>
          <a:prstGeom prst="rect">
            <a:avLst/>
          </a:prstGeom>
          <a:noFill/>
          <a:ln w="9525">
            <a:noFill/>
            <a:miter lim="800000"/>
            <a:headEnd/>
            <a:tailEnd/>
          </a:ln>
        </p:spPr>
      </p:pic>
      <p:pic>
        <p:nvPicPr>
          <p:cNvPr id="30728" name="Picture 9"/>
          <p:cNvPicPr>
            <a:picLocks noChangeAspect="1" noChangeArrowheads="1"/>
          </p:cNvPicPr>
          <p:nvPr/>
        </p:nvPicPr>
        <p:blipFill>
          <a:blip r:embed="rId4"/>
          <a:srcRect l="56250" t="43637" r="14844" b="15846"/>
          <a:stretch>
            <a:fillRect/>
          </a:stretch>
        </p:blipFill>
        <p:spPr bwMode="auto">
          <a:xfrm>
            <a:off x="228600" y="4800600"/>
            <a:ext cx="650875" cy="685800"/>
          </a:xfrm>
          <a:prstGeom prst="rect">
            <a:avLst/>
          </a:prstGeom>
          <a:noFill/>
          <a:ln w="9525">
            <a:noFill/>
            <a:miter lim="800000"/>
            <a:headEnd/>
            <a:tailEnd/>
          </a:ln>
        </p:spPr>
      </p:pic>
      <p:sp>
        <p:nvSpPr>
          <p:cNvPr id="76810" name="Text Box 10"/>
          <p:cNvSpPr txBox="1">
            <a:spLocks noChangeArrowheads="1"/>
          </p:cNvSpPr>
          <p:nvPr/>
        </p:nvSpPr>
        <p:spPr bwMode="auto">
          <a:xfrm>
            <a:off x="609600" y="0"/>
            <a:ext cx="8615985" cy="461665"/>
          </a:xfrm>
          <a:prstGeom prst="rect">
            <a:avLst/>
          </a:prstGeom>
          <a:noFill/>
          <a:ln w="9525">
            <a:noFill/>
            <a:miter lim="800000"/>
            <a:headEnd/>
            <a:tailEnd/>
          </a:ln>
          <a:effectLst/>
        </p:spPr>
        <p:txBody>
          <a:bodyPr wrap="none">
            <a:prstTxWarp prst="textNoShape">
              <a:avLst/>
            </a:prstTxWarp>
            <a:spAutoFit/>
          </a:bodyPr>
          <a:lstStyle/>
          <a:p>
            <a:pPr>
              <a:buFont typeface="Symbol" pitchFamily="-109" charset="2"/>
              <a:buNone/>
              <a:defRPr/>
            </a:pPr>
            <a:r>
              <a:rPr lang="en-US" i="1" u="sng" dirty="0">
                <a:solidFill>
                  <a:srgbClr val="FF6600"/>
                </a:solidFill>
                <a:latin typeface="+mn-lt"/>
              </a:rPr>
              <a:t>How tiny is tiny? Protons and the </a:t>
            </a:r>
            <a:r>
              <a:rPr lang="en-US" sz="1400" i="1" u="sng" dirty="0">
                <a:solidFill>
                  <a:srgbClr val="FF6600"/>
                </a:solidFill>
                <a:latin typeface="+mn-lt"/>
              </a:rPr>
              <a:t>tinier </a:t>
            </a:r>
            <a:r>
              <a:rPr lang="en-US" i="1" u="sng" dirty="0">
                <a:solidFill>
                  <a:srgbClr val="FF6600"/>
                </a:solidFill>
                <a:latin typeface="+mn-lt"/>
              </a:rPr>
              <a:t>quarks inside them</a:t>
            </a:r>
            <a:r>
              <a:rPr lang="en-US" i="1" u="sng" dirty="0">
                <a:solidFill>
                  <a:srgbClr val="FFFF00"/>
                </a:solidFill>
                <a:latin typeface="+mn-lt"/>
              </a:rPr>
              <a:t>:</a:t>
            </a:r>
          </a:p>
        </p:txBody>
      </p:sp>
      <p:sp>
        <p:nvSpPr>
          <p:cNvPr id="76811" name="Text Box 11"/>
          <p:cNvSpPr txBox="1">
            <a:spLocks noChangeArrowheads="1"/>
          </p:cNvSpPr>
          <p:nvPr/>
        </p:nvSpPr>
        <p:spPr bwMode="auto">
          <a:xfrm>
            <a:off x="212725" y="419100"/>
            <a:ext cx="2682875" cy="701675"/>
          </a:xfrm>
          <a:prstGeom prst="rect">
            <a:avLst/>
          </a:prstGeom>
          <a:noFill/>
          <a:ln w="9525">
            <a:noFill/>
            <a:miter lim="800000"/>
            <a:headEnd/>
            <a:tailEnd/>
          </a:ln>
          <a:effectLst/>
        </p:spPr>
        <p:txBody>
          <a:bodyPr>
            <a:prstTxWarp prst="textNoShape">
              <a:avLst/>
            </a:prstTxWarp>
            <a:spAutoFit/>
          </a:bodyPr>
          <a:lstStyle/>
          <a:p>
            <a:pPr>
              <a:buFont typeface="Symbol" pitchFamily="-109" charset="2"/>
              <a:buNone/>
              <a:defRPr/>
            </a:pPr>
            <a:r>
              <a:rPr lang="en-US" sz="1800" dirty="0">
                <a:latin typeface="+mn-lt"/>
              </a:rPr>
              <a:t>Magnify a pinhead to</a:t>
            </a:r>
          </a:p>
          <a:p>
            <a:pPr>
              <a:buFont typeface="Symbol" pitchFamily="-109" charset="2"/>
              <a:buNone/>
              <a:defRPr/>
            </a:pPr>
            <a:r>
              <a:rPr lang="en-US" sz="1800" dirty="0">
                <a:latin typeface="+mn-lt"/>
              </a:rPr>
              <a:t>the size of the Earth:</a:t>
            </a:r>
          </a:p>
        </p:txBody>
      </p:sp>
      <p:sp>
        <p:nvSpPr>
          <p:cNvPr id="76812" name="Text Box 12"/>
          <p:cNvSpPr txBox="1">
            <a:spLocks noChangeArrowheads="1"/>
          </p:cNvSpPr>
          <p:nvPr/>
        </p:nvSpPr>
        <p:spPr bwMode="auto">
          <a:xfrm>
            <a:off x="236538" y="2100263"/>
            <a:ext cx="2390775" cy="701675"/>
          </a:xfrm>
          <a:prstGeom prst="rect">
            <a:avLst/>
          </a:prstGeom>
          <a:noFill/>
          <a:ln w="9525">
            <a:noFill/>
            <a:miter lim="800000"/>
            <a:headEnd/>
            <a:tailEnd/>
          </a:ln>
          <a:effectLst/>
        </p:spPr>
        <p:txBody>
          <a:bodyPr wrap="none">
            <a:prstTxWarp prst="textNoShape">
              <a:avLst/>
            </a:prstTxWarp>
            <a:spAutoFit/>
          </a:bodyPr>
          <a:lstStyle/>
          <a:p>
            <a:pPr>
              <a:buFont typeface="Symbol" pitchFamily="-109" charset="2"/>
              <a:buNone/>
              <a:defRPr/>
            </a:pPr>
            <a:r>
              <a:rPr lang="en-US" sz="1800" dirty="0">
                <a:latin typeface="+mn-lt"/>
              </a:rPr>
              <a:t>Then an atom is about</a:t>
            </a:r>
          </a:p>
          <a:p>
            <a:pPr>
              <a:buFont typeface="Symbol" pitchFamily="-109" charset="2"/>
              <a:buNone/>
              <a:defRPr/>
            </a:pPr>
            <a:r>
              <a:rPr lang="en-US" sz="1800" dirty="0">
                <a:latin typeface="+mn-lt"/>
              </a:rPr>
              <a:t>the size of a house</a:t>
            </a:r>
            <a:r>
              <a:rPr lang="en-US" sz="1800" dirty="0">
                <a:latin typeface="News Gothic MT" pitchFamily="-109" charset="0"/>
              </a:rPr>
              <a:t>:</a:t>
            </a:r>
          </a:p>
        </p:txBody>
      </p:sp>
      <p:sp>
        <p:nvSpPr>
          <p:cNvPr id="76813" name="Text Box 13"/>
          <p:cNvSpPr txBox="1">
            <a:spLocks noChangeArrowheads="1"/>
          </p:cNvSpPr>
          <p:nvPr/>
        </p:nvSpPr>
        <p:spPr bwMode="auto">
          <a:xfrm>
            <a:off x="0" y="5580063"/>
            <a:ext cx="3300413" cy="701675"/>
          </a:xfrm>
          <a:prstGeom prst="rect">
            <a:avLst/>
          </a:prstGeom>
          <a:noFill/>
          <a:ln w="9525">
            <a:noFill/>
            <a:miter lim="800000"/>
            <a:headEnd/>
            <a:tailEnd/>
          </a:ln>
          <a:effectLst/>
        </p:spPr>
        <p:txBody>
          <a:bodyPr wrap="none">
            <a:prstTxWarp prst="textNoShape">
              <a:avLst/>
            </a:prstTxWarp>
            <a:spAutoFit/>
          </a:bodyPr>
          <a:lstStyle/>
          <a:p>
            <a:pPr>
              <a:buFont typeface="Symbol" pitchFamily="-109" charset="2"/>
              <a:buNone/>
              <a:defRPr/>
            </a:pPr>
            <a:r>
              <a:rPr lang="en-US" sz="1800" dirty="0">
                <a:latin typeface="+mn-lt"/>
              </a:rPr>
              <a:t>… and the nucleus the</a:t>
            </a:r>
          </a:p>
          <a:p>
            <a:pPr>
              <a:buFont typeface="Symbol" pitchFamily="-109" charset="2"/>
              <a:buNone/>
              <a:defRPr/>
            </a:pPr>
            <a:r>
              <a:rPr lang="en-US" sz="1800" dirty="0">
                <a:latin typeface="+mn-lt"/>
              </a:rPr>
              <a:t>size of a pinhead in that house</a:t>
            </a:r>
            <a:r>
              <a:rPr lang="en-US" sz="1800" dirty="0">
                <a:latin typeface="News Gothic MT" pitchFamily="-109" charset="0"/>
              </a:rPr>
              <a:t>!</a:t>
            </a:r>
          </a:p>
        </p:txBody>
      </p:sp>
      <p:sp>
        <p:nvSpPr>
          <p:cNvPr id="30733" name="Line 14"/>
          <p:cNvSpPr>
            <a:spLocks noChangeShapeType="1"/>
          </p:cNvSpPr>
          <p:nvPr/>
        </p:nvSpPr>
        <p:spPr bwMode="auto">
          <a:xfrm>
            <a:off x="838200" y="5257800"/>
            <a:ext cx="1066800" cy="0"/>
          </a:xfrm>
          <a:prstGeom prst="line">
            <a:avLst/>
          </a:prstGeom>
          <a:noFill/>
          <a:ln w="9525">
            <a:solidFill>
              <a:srgbClr val="FFFFFF"/>
            </a:solidFill>
            <a:prstDash val="dash"/>
            <a:round/>
            <a:headEnd/>
            <a:tailEnd/>
          </a:ln>
        </p:spPr>
        <p:txBody>
          <a:bodyPr>
            <a:prstTxWarp prst="textNoShape">
              <a:avLst/>
            </a:prstTxWarp>
          </a:bodyPr>
          <a:lstStyle/>
          <a:p>
            <a:endParaRPr lang="en-US" dirty="0"/>
          </a:p>
        </p:txBody>
      </p:sp>
      <p:sp>
        <p:nvSpPr>
          <p:cNvPr id="30734" name="Line 15"/>
          <p:cNvSpPr>
            <a:spLocks noChangeShapeType="1"/>
          </p:cNvSpPr>
          <p:nvPr/>
        </p:nvSpPr>
        <p:spPr bwMode="auto">
          <a:xfrm>
            <a:off x="609600" y="4953000"/>
            <a:ext cx="1219200" cy="304800"/>
          </a:xfrm>
          <a:prstGeom prst="line">
            <a:avLst/>
          </a:prstGeom>
          <a:noFill/>
          <a:ln w="9525">
            <a:solidFill>
              <a:srgbClr val="FFFFFF"/>
            </a:solidFill>
            <a:prstDash val="dash"/>
            <a:round/>
            <a:headEnd/>
            <a:tailEnd/>
          </a:ln>
        </p:spPr>
        <p:txBody>
          <a:bodyPr>
            <a:prstTxWarp prst="textNoShape">
              <a:avLst/>
            </a:prstTxWarp>
          </a:bodyPr>
          <a:lstStyle/>
          <a:p>
            <a:endParaRPr lang="en-US" dirty="0"/>
          </a:p>
        </p:txBody>
      </p:sp>
      <p:sp>
        <p:nvSpPr>
          <p:cNvPr id="76816" name="Text Box 16"/>
          <p:cNvSpPr txBox="1">
            <a:spLocks noChangeArrowheads="1"/>
          </p:cNvSpPr>
          <p:nvPr/>
        </p:nvSpPr>
        <p:spPr bwMode="auto">
          <a:xfrm>
            <a:off x="0" y="6248400"/>
            <a:ext cx="7391400" cy="381000"/>
          </a:xfrm>
          <a:prstGeom prst="rect">
            <a:avLst/>
          </a:prstGeom>
          <a:solidFill>
            <a:srgbClr val="FFFFFF"/>
          </a:solidFill>
          <a:ln w="28575">
            <a:solidFill>
              <a:schemeClr val="hlink"/>
            </a:solidFill>
            <a:miter lim="800000"/>
            <a:headEnd/>
            <a:tailEnd/>
          </a:ln>
          <a:effectLst/>
        </p:spPr>
        <p:txBody>
          <a:bodyPr wrap="square">
            <a:prstTxWarp prst="textNoShape">
              <a:avLst/>
            </a:prstTxWarp>
            <a:spAutoFit/>
          </a:bodyPr>
          <a:lstStyle/>
          <a:p>
            <a:pPr>
              <a:buFont typeface="Symbol" pitchFamily="-109" charset="2"/>
              <a:buNone/>
              <a:defRPr/>
            </a:pPr>
            <a:r>
              <a:rPr lang="en-US" sz="1800" dirty="0">
                <a:solidFill>
                  <a:srgbClr val="FF0000"/>
                </a:solidFill>
                <a:latin typeface="+mn-lt"/>
              </a:rPr>
              <a:t>…and we measure quarks 10,000 times smaller than that pinhead!</a:t>
            </a:r>
          </a:p>
        </p:txBody>
      </p:sp>
      <p:sp>
        <p:nvSpPr>
          <p:cNvPr id="76817" name="Text Box 17"/>
          <p:cNvSpPr txBox="1">
            <a:spLocks noChangeArrowheads="1"/>
          </p:cNvSpPr>
          <p:nvPr/>
        </p:nvSpPr>
        <p:spPr bwMode="auto">
          <a:xfrm>
            <a:off x="1828800" y="2895600"/>
            <a:ext cx="579438" cy="825500"/>
          </a:xfrm>
          <a:prstGeom prst="rect">
            <a:avLst/>
          </a:prstGeom>
          <a:noFill/>
          <a:ln w="9525">
            <a:noFill/>
            <a:miter lim="800000"/>
            <a:headEnd/>
            <a:tailEnd/>
          </a:ln>
          <a:effectLst/>
        </p:spPr>
        <p:txBody>
          <a:bodyPr wrap="none">
            <a:prstTxWarp prst="textNoShape">
              <a:avLst/>
            </a:prstTxWarp>
            <a:spAutoFit/>
          </a:bodyPr>
          <a:lstStyle/>
          <a:p>
            <a:pPr>
              <a:buFont typeface="Symbol" pitchFamily="-109" charset="2"/>
              <a:buNone/>
              <a:defRPr/>
            </a:pPr>
            <a:r>
              <a:rPr lang="en-US" sz="1400" dirty="0">
                <a:latin typeface="+mn-lt"/>
              </a:rPr>
              <a:t>NOT</a:t>
            </a:r>
          </a:p>
          <a:p>
            <a:pPr>
              <a:buFont typeface="Symbol" pitchFamily="-109" charset="2"/>
              <a:buNone/>
              <a:defRPr/>
            </a:pPr>
            <a:r>
              <a:rPr lang="en-US" sz="1400" dirty="0">
                <a:latin typeface="+mn-lt"/>
              </a:rPr>
              <a:t>SO</a:t>
            </a:r>
          </a:p>
          <a:p>
            <a:pPr>
              <a:buFont typeface="Symbol" pitchFamily="-109" charset="2"/>
              <a:buNone/>
              <a:defRPr/>
            </a:pPr>
            <a:r>
              <a:rPr lang="en-US" sz="1400" dirty="0">
                <a:latin typeface="+mn-lt"/>
              </a:rPr>
              <a:t>BIG</a:t>
            </a:r>
            <a:r>
              <a:rPr lang="en-US" sz="1400" dirty="0">
                <a:latin typeface="News Gothic MT" pitchFamily="-109" charset="0"/>
              </a:rPr>
              <a:t>!</a:t>
            </a:r>
          </a:p>
        </p:txBody>
      </p:sp>
      <p:sp>
        <p:nvSpPr>
          <p:cNvPr id="30737" name="Line 19"/>
          <p:cNvSpPr>
            <a:spLocks noChangeShapeType="1"/>
          </p:cNvSpPr>
          <p:nvPr/>
        </p:nvSpPr>
        <p:spPr bwMode="auto">
          <a:xfrm flipH="1">
            <a:off x="914400" y="3352800"/>
            <a:ext cx="914400" cy="228600"/>
          </a:xfrm>
          <a:prstGeom prst="line">
            <a:avLst/>
          </a:prstGeom>
          <a:noFill/>
          <a:ln w="28575">
            <a:solidFill>
              <a:schemeClr val="hlink"/>
            </a:solidFill>
            <a:round/>
            <a:headEnd/>
            <a:tailEnd type="triangle" w="med" len="med"/>
          </a:ln>
        </p:spPr>
        <p:txBody>
          <a:bodyPr>
            <a:prstTxWarp prst="textNoShape">
              <a:avLst/>
            </a:prstTxWarp>
          </a:bodyPr>
          <a:lstStyle/>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2"/>
          <p:cNvSpPr>
            <a:spLocks noGrp="1"/>
          </p:cNvSpPr>
          <p:nvPr>
            <p:ph type="body" sz="half" idx="2"/>
          </p:nvPr>
        </p:nvSpPr>
        <p:spPr>
          <a:xfrm>
            <a:off x="384175" y="2209800"/>
            <a:ext cx="8385175" cy="609600"/>
          </a:xfrm>
        </p:spPr>
        <p:txBody>
          <a:bodyPr/>
          <a:lstStyle/>
          <a:p>
            <a:pPr algn="ctr"/>
            <a:r>
              <a:rPr lang="en-US" dirty="0"/>
              <a:t>Particles in various combinations</a:t>
            </a:r>
          </a:p>
        </p:txBody>
      </p:sp>
      <p:sp>
        <p:nvSpPr>
          <p:cNvPr id="2" name="Title 1"/>
          <p:cNvSpPr>
            <a:spLocks noGrp="1"/>
          </p:cNvSpPr>
          <p:nvPr>
            <p:ph type="title"/>
          </p:nvPr>
        </p:nvSpPr>
        <p:spPr/>
        <p:txBody>
          <a:bodyPr/>
          <a:lstStyle/>
          <a:p>
            <a:pPr algn="ctr">
              <a:defRPr/>
            </a:pPr>
            <a:r>
              <a:rPr lang="en-US" dirty="0" smtClean="0">
                <a:solidFill>
                  <a:srgbClr val="FF6600"/>
                </a:solidFill>
                <a:cs typeface="+mj-cs"/>
              </a:rPr>
              <a:t>What is matter?</a:t>
            </a:r>
            <a:endParaRPr lang="en-US" dirty="0">
              <a:solidFill>
                <a:srgbClr val="FF6600"/>
              </a:solidFill>
              <a:cs typeface="+mj-cs"/>
            </a:endParaRPr>
          </a:p>
        </p:txBody>
      </p:sp>
      <p:sp>
        <p:nvSpPr>
          <p:cNvPr id="5" name="TextBox 4"/>
          <p:cNvSpPr txBox="1"/>
          <p:nvPr/>
        </p:nvSpPr>
        <p:spPr>
          <a:xfrm>
            <a:off x="1841500" y="2890838"/>
            <a:ext cx="1295400" cy="461962"/>
          </a:xfrm>
          <a:prstGeom prst="rect">
            <a:avLst/>
          </a:prstGeom>
          <a:noFill/>
        </p:spPr>
        <p:txBody>
          <a:bodyPr>
            <a:spAutoFit/>
          </a:bodyPr>
          <a:lstStyle/>
          <a:p>
            <a:pPr>
              <a:buFont typeface="Wingdings" pitchFamily="-65" charset="2"/>
              <a:buNone/>
              <a:defRPr/>
            </a:pPr>
            <a:r>
              <a:rPr lang="en-US" dirty="0">
                <a:solidFill>
                  <a:schemeClr val="accent5">
                    <a:lumMod val="50000"/>
                  </a:schemeClr>
                </a:solidFill>
                <a:ea typeface="ＭＳ Ｐゴシック" pitchFamily="-65" charset="-128"/>
              </a:rPr>
              <a:t>Quarks</a:t>
            </a:r>
          </a:p>
        </p:txBody>
      </p:sp>
      <p:sp>
        <p:nvSpPr>
          <p:cNvPr id="7" name="TextBox 6"/>
          <p:cNvSpPr txBox="1"/>
          <p:nvPr/>
        </p:nvSpPr>
        <p:spPr>
          <a:xfrm>
            <a:off x="5905500" y="2890838"/>
            <a:ext cx="1638300" cy="461962"/>
          </a:xfrm>
          <a:prstGeom prst="rect">
            <a:avLst/>
          </a:prstGeom>
          <a:noFill/>
        </p:spPr>
        <p:txBody>
          <a:bodyPr wrap="square">
            <a:spAutoFit/>
          </a:bodyPr>
          <a:lstStyle/>
          <a:p>
            <a:pPr>
              <a:buFont typeface="Wingdings" pitchFamily="-65" charset="2"/>
              <a:buNone/>
              <a:defRPr/>
            </a:pPr>
            <a:r>
              <a:rPr lang="en-US" dirty="0">
                <a:solidFill>
                  <a:schemeClr val="accent5">
                    <a:lumMod val="50000"/>
                  </a:schemeClr>
                </a:solidFill>
                <a:ea typeface="ＭＳ Ｐゴシック" pitchFamily="-65" charset="-128"/>
              </a:rPr>
              <a:t>Leptons</a:t>
            </a:r>
          </a:p>
        </p:txBody>
      </p:sp>
      <p:grpSp>
        <p:nvGrpSpPr>
          <p:cNvPr id="3" name="Group 39"/>
          <p:cNvGrpSpPr>
            <a:grpSpLocks/>
          </p:cNvGrpSpPr>
          <p:nvPr/>
        </p:nvGrpSpPr>
        <p:grpSpPr bwMode="auto">
          <a:xfrm>
            <a:off x="879475" y="3548063"/>
            <a:ext cx="685800" cy="649287"/>
            <a:chOff x="657225" y="3352800"/>
            <a:chExt cx="685800" cy="648474"/>
          </a:xfrm>
        </p:grpSpPr>
        <p:pic>
          <p:nvPicPr>
            <p:cNvPr id="65578" name="Picture 9" descr="upgif.gif"/>
            <p:cNvPicPr>
              <a:picLocks noChangeAspect="1"/>
            </p:cNvPicPr>
            <p:nvPr/>
          </p:nvPicPr>
          <p:blipFill>
            <a:blip r:embed="rId2"/>
            <a:srcRect/>
            <a:stretch>
              <a:fillRect/>
            </a:stretch>
          </p:blipFill>
          <p:spPr bwMode="auto">
            <a:xfrm>
              <a:off x="751014" y="3352800"/>
              <a:ext cx="548640" cy="398506"/>
            </a:xfrm>
            <a:prstGeom prst="rect">
              <a:avLst/>
            </a:prstGeom>
            <a:noFill/>
            <a:ln w="9525">
              <a:noFill/>
              <a:miter lim="800000"/>
              <a:headEnd/>
              <a:tailEnd/>
            </a:ln>
          </p:spPr>
        </p:pic>
        <p:sp>
          <p:nvSpPr>
            <p:cNvPr id="65579" name="TextBox 17"/>
            <p:cNvSpPr txBox="1">
              <a:spLocks noChangeArrowheads="1"/>
            </p:cNvSpPr>
            <p:nvPr/>
          </p:nvSpPr>
          <p:spPr bwMode="auto">
            <a:xfrm>
              <a:off x="657225" y="3724275"/>
              <a:ext cx="685800" cy="276999"/>
            </a:xfrm>
            <a:prstGeom prst="rect">
              <a:avLst/>
            </a:prstGeom>
            <a:noFill/>
            <a:ln w="9525">
              <a:noFill/>
              <a:miter lim="800000"/>
              <a:headEnd/>
              <a:tailEnd/>
            </a:ln>
          </p:spPr>
          <p:txBody>
            <a:bodyPr>
              <a:prstTxWarp prst="textNoShape">
                <a:avLst/>
              </a:prstTxWarp>
              <a:spAutoFit/>
            </a:bodyPr>
            <a:lstStyle/>
            <a:p>
              <a:pPr algn="ctr"/>
              <a:r>
                <a:rPr lang="en-US" sz="1200" dirty="0"/>
                <a:t>up</a:t>
              </a:r>
            </a:p>
          </p:txBody>
        </p:sp>
      </p:grpSp>
      <p:grpSp>
        <p:nvGrpSpPr>
          <p:cNvPr id="4" name="Group 34"/>
          <p:cNvGrpSpPr>
            <a:grpSpLocks/>
          </p:cNvGrpSpPr>
          <p:nvPr/>
        </p:nvGrpSpPr>
        <p:grpSpPr bwMode="auto">
          <a:xfrm>
            <a:off x="914400" y="4868863"/>
            <a:ext cx="685800" cy="595312"/>
            <a:chOff x="691959" y="4559752"/>
            <a:chExt cx="685800" cy="594047"/>
          </a:xfrm>
        </p:grpSpPr>
        <p:pic>
          <p:nvPicPr>
            <p:cNvPr id="65576" name="Picture 11" descr="downgif.gif"/>
            <p:cNvPicPr>
              <a:picLocks noChangeAspect="1"/>
            </p:cNvPicPr>
            <p:nvPr/>
          </p:nvPicPr>
          <p:blipFill>
            <a:blip r:embed="rId3"/>
            <a:srcRect/>
            <a:stretch>
              <a:fillRect/>
            </a:stretch>
          </p:blipFill>
          <p:spPr bwMode="auto">
            <a:xfrm>
              <a:off x="751014" y="4559752"/>
              <a:ext cx="548640" cy="321847"/>
            </a:xfrm>
            <a:prstGeom prst="rect">
              <a:avLst/>
            </a:prstGeom>
            <a:noFill/>
            <a:ln w="9525">
              <a:noFill/>
              <a:miter lim="800000"/>
              <a:headEnd/>
              <a:tailEnd/>
            </a:ln>
          </p:spPr>
        </p:pic>
        <p:sp>
          <p:nvSpPr>
            <p:cNvPr id="65577" name="TextBox 18"/>
            <p:cNvSpPr txBox="1">
              <a:spLocks noChangeArrowheads="1"/>
            </p:cNvSpPr>
            <p:nvPr/>
          </p:nvSpPr>
          <p:spPr bwMode="auto">
            <a:xfrm>
              <a:off x="691959" y="4876800"/>
              <a:ext cx="685800" cy="276999"/>
            </a:xfrm>
            <a:prstGeom prst="rect">
              <a:avLst/>
            </a:prstGeom>
            <a:noFill/>
            <a:ln w="9525">
              <a:noFill/>
              <a:miter lim="800000"/>
              <a:headEnd/>
              <a:tailEnd/>
            </a:ln>
          </p:spPr>
          <p:txBody>
            <a:bodyPr>
              <a:prstTxWarp prst="textNoShape">
                <a:avLst/>
              </a:prstTxWarp>
              <a:spAutoFit/>
            </a:bodyPr>
            <a:lstStyle/>
            <a:p>
              <a:pPr algn="ctr"/>
              <a:r>
                <a:rPr lang="en-US" sz="1200" dirty="0"/>
                <a:t>down</a:t>
              </a:r>
            </a:p>
          </p:txBody>
        </p:sp>
      </p:grpSp>
      <p:grpSp>
        <p:nvGrpSpPr>
          <p:cNvPr id="6" name="Group 46"/>
          <p:cNvGrpSpPr>
            <a:grpSpLocks/>
          </p:cNvGrpSpPr>
          <p:nvPr/>
        </p:nvGrpSpPr>
        <p:grpSpPr bwMode="auto">
          <a:xfrm>
            <a:off x="1752600" y="3505200"/>
            <a:ext cx="2574925" cy="2000185"/>
            <a:chOff x="1844040" y="3548359"/>
            <a:chExt cx="2255520" cy="1901654"/>
          </a:xfrm>
        </p:grpSpPr>
        <p:grpSp>
          <p:nvGrpSpPr>
            <p:cNvPr id="8" name="Group 38"/>
            <p:cNvGrpSpPr>
              <a:grpSpLocks/>
            </p:cNvGrpSpPr>
            <p:nvPr/>
          </p:nvGrpSpPr>
          <p:grpSpPr bwMode="auto">
            <a:xfrm>
              <a:off x="1920240" y="3548359"/>
              <a:ext cx="746760" cy="730079"/>
              <a:chOff x="1786890" y="3352800"/>
              <a:chExt cx="746760" cy="730079"/>
            </a:xfrm>
          </p:grpSpPr>
          <p:pic>
            <p:nvPicPr>
              <p:cNvPr id="65574" name="Picture 10" descr="charmgif.gif"/>
              <p:cNvPicPr>
                <a:picLocks noChangeAspect="1"/>
              </p:cNvPicPr>
              <p:nvPr/>
            </p:nvPicPr>
            <p:blipFill>
              <a:blip r:embed="rId4"/>
              <a:srcRect/>
              <a:stretch>
                <a:fillRect/>
              </a:stretch>
            </p:blipFill>
            <p:spPr bwMode="auto">
              <a:xfrm>
                <a:off x="1786890" y="3352800"/>
                <a:ext cx="731520" cy="472371"/>
              </a:xfrm>
              <a:prstGeom prst="rect">
                <a:avLst/>
              </a:prstGeom>
              <a:noFill/>
              <a:ln w="9525">
                <a:noFill/>
                <a:miter lim="800000"/>
                <a:headEnd/>
                <a:tailEnd/>
              </a:ln>
            </p:spPr>
          </p:pic>
          <p:sp>
            <p:nvSpPr>
              <p:cNvPr id="65575" name="TextBox 19"/>
              <p:cNvSpPr txBox="1">
                <a:spLocks noChangeArrowheads="1"/>
              </p:cNvSpPr>
              <p:nvPr/>
            </p:nvSpPr>
            <p:spPr bwMode="auto">
              <a:xfrm>
                <a:off x="1847850" y="3819525"/>
                <a:ext cx="685800" cy="263354"/>
              </a:xfrm>
              <a:prstGeom prst="rect">
                <a:avLst/>
              </a:prstGeom>
              <a:noFill/>
              <a:ln w="9525">
                <a:noFill/>
                <a:miter lim="800000"/>
                <a:headEnd/>
                <a:tailEnd/>
              </a:ln>
            </p:spPr>
            <p:txBody>
              <a:bodyPr wrap="square">
                <a:prstTxWarp prst="textNoShape">
                  <a:avLst/>
                </a:prstTxWarp>
                <a:spAutoFit/>
              </a:bodyPr>
              <a:lstStyle/>
              <a:p>
                <a:pPr algn="ctr"/>
                <a:r>
                  <a:rPr lang="en-US" sz="1200" dirty="0"/>
                  <a:t>charm</a:t>
                </a:r>
              </a:p>
            </p:txBody>
          </p:sp>
        </p:grpSp>
        <p:grpSp>
          <p:nvGrpSpPr>
            <p:cNvPr id="9" name="Group 35"/>
            <p:cNvGrpSpPr>
              <a:grpSpLocks/>
            </p:cNvGrpSpPr>
            <p:nvPr/>
          </p:nvGrpSpPr>
          <p:grpSpPr bwMode="auto">
            <a:xfrm>
              <a:off x="1844040" y="4567070"/>
              <a:ext cx="762000" cy="882943"/>
              <a:chOff x="1771650" y="4295311"/>
              <a:chExt cx="762000" cy="882943"/>
            </a:xfrm>
          </p:grpSpPr>
          <p:pic>
            <p:nvPicPr>
              <p:cNvPr id="65572" name="Picture 12" descr="strangegif.gif"/>
              <p:cNvPicPr>
                <a:picLocks noChangeAspect="1"/>
              </p:cNvPicPr>
              <p:nvPr/>
            </p:nvPicPr>
            <p:blipFill>
              <a:blip r:embed="rId5"/>
              <a:srcRect/>
              <a:stretch>
                <a:fillRect/>
              </a:stretch>
            </p:blipFill>
            <p:spPr bwMode="auto">
              <a:xfrm>
                <a:off x="1924050" y="4295311"/>
                <a:ext cx="457200" cy="626619"/>
              </a:xfrm>
              <a:prstGeom prst="rect">
                <a:avLst/>
              </a:prstGeom>
              <a:noFill/>
              <a:ln w="9525">
                <a:noFill/>
                <a:miter lim="800000"/>
                <a:headEnd/>
                <a:tailEnd/>
              </a:ln>
            </p:spPr>
          </p:pic>
          <p:sp>
            <p:nvSpPr>
              <p:cNvPr id="65573" name="TextBox 20"/>
              <p:cNvSpPr txBox="1">
                <a:spLocks noChangeArrowheads="1"/>
              </p:cNvSpPr>
              <p:nvPr/>
            </p:nvSpPr>
            <p:spPr bwMode="auto">
              <a:xfrm>
                <a:off x="1771650" y="4914900"/>
                <a:ext cx="762000" cy="263354"/>
              </a:xfrm>
              <a:prstGeom prst="rect">
                <a:avLst/>
              </a:prstGeom>
              <a:noFill/>
              <a:ln w="9525">
                <a:noFill/>
                <a:miter lim="800000"/>
                <a:headEnd/>
                <a:tailEnd/>
              </a:ln>
            </p:spPr>
            <p:txBody>
              <a:bodyPr wrap="square">
                <a:prstTxWarp prst="textNoShape">
                  <a:avLst/>
                </a:prstTxWarp>
                <a:spAutoFit/>
              </a:bodyPr>
              <a:lstStyle/>
              <a:p>
                <a:pPr algn="ctr"/>
                <a:r>
                  <a:rPr lang="en-US" sz="1200" dirty="0"/>
                  <a:t>strange</a:t>
                </a:r>
              </a:p>
            </p:txBody>
          </p:sp>
        </p:grpSp>
        <p:grpSp>
          <p:nvGrpSpPr>
            <p:cNvPr id="10" name="Group 37"/>
            <p:cNvGrpSpPr>
              <a:grpSpLocks/>
            </p:cNvGrpSpPr>
            <p:nvPr/>
          </p:nvGrpSpPr>
          <p:grpSpPr bwMode="auto">
            <a:xfrm>
              <a:off x="3124200" y="3548359"/>
              <a:ext cx="723900" cy="987254"/>
              <a:chOff x="3230880" y="3352800"/>
              <a:chExt cx="723900" cy="987254"/>
            </a:xfrm>
          </p:grpSpPr>
          <p:pic>
            <p:nvPicPr>
              <p:cNvPr id="65570" name="Picture 13" descr="topgif.gif"/>
              <p:cNvPicPr>
                <a:picLocks noChangeAspect="1"/>
              </p:cNvPicPr>
              <p:nvPr/>
            </p:nvPicPr>
            <p:blipFill>
              <a:blip r:embed="rId6"/>
              <a:srcRect/>
              <a:stretch>
                <a:fillRect/>
              </a:stretch>
            </p:blipFill>
            <p:spPr bwMode="auto">
              <a:xfrm>
                <a:off x="3230880" y="3352800"/>
                <a:ext cx="685800" cy="726915"/>
              </a:xfrm>
              <a:prstGeom prst="rect">
                <a:avLst/>
              </a:prstGeom>
              <a:noFill/>
              <a:ln w="9525">
                <a:noFill/>
                <a:miter lim="800000"/>
                <a:headEnd/>
                <a:tailEnd/>
              </a:ln>
            </p:spPr>
          </p:pic>
          <p:sp>
            <p:nvSpPr>
              <p:cNvPr id="65571" name="TextBox 21"/>
              <p:cNvSpPr txBox="1">
                <a:spLocks noChangeArrowheads="1"/>
              </p:cNvSpPr>
              <p:nvPr/>
            </p:nvSpPr>
            <p:spPr bwMode="auto">
              <a:xfrm>
                <a:off x="3268980" y="4076700"/>
                <a:ext cx="685800" cy="263354"/>
              </a:xfrm>
              <a:prstGeom prst="rect">
                <a:avLst/>
              </a:prstGeom>
              <a:noFill/>
              <a:ln w="9525">
                <a:noFill/>
                <a:miter lim="800000"/>
                <a:headEnd/>
                <a:tailEnd/>
              </a:ln>
            </p:spPr>
            <p:txBody>
              <a:bodyPr wrap="square">
                <a:prstTxWarp prst="textNoShape">
                  <a:avLst/>
                </a:prstTxWarp>
                <a:spAutoFit/>
              </a:bodyPr>
              <a:lstStyle/>
              <a:p>
                <a:pPr algn="ctr"/>
                <a:r>
                  <a:rPr lang="en-US" sz="1200" dirty="0"/>
                  <a:t>top</a:t>
                </a:r>
              </a:p>
            </p:txBody>
          </p:sp>
        </p:grpSp>
        <p:grpSp>
          <p:nvGrpSpPr>
            <p:cNvPr id="11" name="Group 36"/>
            <p:cNvGrpSpPr>
              <a:grpSpLocks/>
            </p:cNvGrpSpPr>
            <p:nvPr/>
          </p:nvGrpSpPr>
          <p:grpSpPr bwMode="auto">
            <a:xfrm>
              <a:off x="2819400" y="5036129"/>
              <a:ext cx="1280160" cy="413884"/>
              <a:chOff x="2933700" y="4783420"/>
              <a:chExt cx="1280160" cy="413884"/>
            </a:xfrm>
          </p:grpSpPr>
          <p:pic>
            <p:nvPicPr>
              <p:cNvPr id="65568" name="Picture 8" descr="bottomgif.gif"/>
              <p:cNvPicPr>
                <a:picLocks noChangeAspect="1"/>
              </p:cNvPicPr>
              <p:nvPr/>
            </p:nvPicPr>
            <p:blipFill>
              <a:blip r:embed="rId7"/>
              <a:srcRect/>
              <a:stretch>
                <a:fillRect/>
              </a:stretch>
            </p:blipFill>
            <p:spPr bwMode="auto">
              <a:xfrm>
                <a:off x="2933700" y="4783420"/>
                <a:ext cx="1280160" cy="166732"/>
              </a:xfrm>
              <a:prstGeom prst="rect">
                <a:avLst/>
              </a:prstGeom>
              <a:noFill/>
              <a:ln w="9525">
                <a:noFill/>
                <a:miter lim="800000"/>
                <a:headEnd/>
                <a:tailEnd/>
              </a:ln>
            </p:spPr>
          </p:pic>
          <p:sp>
            <p:nvSpPr>
              <p:cNvPr id="65569" name="TextBox 22"/>
              <p:cNvSpPr txBox="1">
                <a:spLocks noChangeArrowheads="1"/>
              </p:cNvSpPr>
              <p:nvPr/>
            </p:nvSpPr>
            <p:spPr bwMode="auto">
              <a:xfrm>
                <a:off x="3230880" y="4933950"/>
                <a:ext cx="685800" cy="263354"/>
              </a:xfrm>
              <a:prstGeom prst="rect">
                <a:avLst/>
              </a:prstGeom>
              <a:noFill/>
              <a:ln w="9525">
                <a:noFill/>
                <a:miter lim="800000"/>
                <a:headEnd/>
                <a:tailEnd/>
              </a:ln>
            </p:spPr>
            <p:txBody>
              <a:bodyPr wrap="square">
                <a:prstTxWarp prst="textNoShape">
                  <a:avLst/>
                </a:prstTxWarp>
                <a:spAutoFit/>
              </a:bodyPr>
              <a:lstStyle/>
              <a:p>
                <a:pPr algn="ctr"/>
                <a:r>
                  <a:rPr lang="en-US" sz="1200" dirty="0"/>
                  <a:t>bottom</a:t>
                </a:r>
              </a:p>
            </p:txBody>
          </p:sp>
        </p:grpSp>
      </p:grpSp>
      <p:grpSp>
        <p:nvGrpSpPr>
          <p:cNvPr id="12" name="Group 40"/>
          <p:cNvGrpSpPr>
            <a:grpSpLocks/>
          </p:cNvGrpSpPr>
          <p:nvPr/>
        </p:nvGrpSpPr>
        <p:grpSpPr bwMode="auto">
          <a:xfrm>
            <a:off x="4953000" y="3548065"/>
            <a:ext cx="914400" cy="843734"/>
            <a:chOff x="5476875" y="3352800"/>
            <a:chExt cx="914400" cy="842888"/>
          </a:xfrm>
        </p:grpSpPr>
        <p:pic>
          <p:nvPicPr>
            <p:cNvPr id="65562" name="Picture 14" descr="electrongif.gif"/>
            <p:cNvPicPr>
              <a:picLocks noChangeAspect="1"/>
            </p:cNvPicPr>
            <p:nvPr/>
          </p:nvPicPr>
          <p:blipFill>
            <a:blip r:embed="rId8"/>
            <a:srcRect/>
            <a:stretch>
              <a:fillRect/>
            </a:stretch>
          </p:blipFill>
          <p:spPr bwMode="auto">
            <a:xfrm>
              <a:off x="5659755" y="3352800"/>
              <a:ext cx="548640" cy="555827"/>
            </a:xfrm>
            <a:prstGeom prst="rect">
              <a:avLst/>
            </a:prstGeom>
            <a:noFill/>
            <a:ln w="9525">
              <a:noFill/>
              <a:miter lim="800000"/>
              <a:headEnd/>
              <a:tailEnd/>
            </a:ln>
          </p:spPr>
        </p:pic>
        <p:sp>
          <p:nvSpPr>
            <p:cNvPr id="65563" name="TextBox 23"/>
            <p:cNvSpPr txBox="1">
              <a:spLocks noChangeArrowheads="1"/>
            </p:cNvSpPr>
            <p:nvPr/>
          </p:nvSpPr>
          <p:spPr bwMode="auto">
            <a:xfrm>
              <a:off x="5476875" y="3918967"/>
              <a:ext cx="914400" cy="276721"/>
            </a:xfrm>
            <a:prstGeom prst="rect">
              <a:avLst/>
            </a:prstGeom>
            <a:noFill/>
            <a:ln w="9525">
              <a:noFill/>
              <a:miter lim="800000"/>
              <a:headEnd/>
              <a:tailEnd/>
            </a:ln>
          </p:spPr>
          <p:txBody>
            <a:bodyPr wrap="square">
              <a:prstTxWarp prst="textNoShape">
                <a:avLst/>
              </a:prstTxWarp>
              <a:spAutoFit/>
            </a:bodyPr>
            <a:lstStyle/>
            <a:p>
              <a:pPr algn="ctr"/>
              <a:r>
                <a:rPr lang="en-US" sz="1200" dirty="0"/>
                <a:t>electron</a:t>
              </a:r>
            </a:p>
          </p:txBody>
        </p:sp>
      </p:grpSp>
      <p:grpSp>
        <p:nvGrpSpPr>
          <p:cNvPr id="13" name="Group 47"/>
          <p:cNvGrpSpPr>
            <a:grpSpLocks/>
          </p:cNvGrpSpPr>
          <p:nvPr/>
        </p:nvGrpSpPr>
        <p:grpSpPr bwMode="auto">
          <a:xfrm>
            <a:off x="4953000" y="3548063"/>
            <a:ext cx="3200400" cy="2090737"/>
            <a:chOff x="4953000" y="3548359"/>
            <a:chExt cx="3200400" cy="2090441"/>
          </a:xfrm>
        </p:grpSpPr>
        <p:grpSp>
          <p:nvGrpSpPr>
            <p:cNvPr id="14" name="Group 41"/>
            <p:cNvGrpSpPr>
              <a:grpSpLocks/>
            </p:cNvGrpSpPr>
            <p:nvPr/>
          </p:nvGrpSpPr>
          <p:grpSpPr bwMode="auto">
            <a:xfrm>
              <a:off x="6172200" y="3548359"/>
              <a:ext cx="685800" cy="866776"/>
              <a:chOff x="6781800" y="3352799"/>
              <a:chExt cx="685800" cy="866776"/>
            </a:xfrm>
          </p:grpSpPr>
          <p:pic>
            <p:nvPicPr>
              <p:cNvPr id="65560" name="Picture 15" descr="muongif.gif"/>
              <p:cNvPicPr>
                <a:picLocks noChangeAspect="1"/>
              </p:cNvPicPr>
              <p:nvPr/>
            </p:nvPicPr>
            <p:blipFill>
              <a:blip r:embed="rId9"/>
              <a:srcRect/>
              <a:stretch>
                <a:fillRect/>
              </a:stretch>
            </p:blipFill>
            <p:spPr bwMode="auto">
              <a:xfrm>
                <a:off x="6896100" y="3352799"/>
                <a:ext cx="457200" cy="632012"/>
              </a:xfrm>
              <a:prstGeom prst="rect">
                <a:avLst/>
              </a:prstGeom>
              <a:noFill/>
              <a:ln w="9525">
                <a:noFill/>
                <a:miter lim="800000"/>
                <a:headEnd/>
                <a:tailEnd/>
              </a:ln>
            </p:spPr>
          </p:pic>
          <p:sp>
            <p:nvSpPr>
              <p:cNvPr id="65561" name="TextBox 24"/>
              <p:cNvSpPr txBox="1">
                <a:spLocks noChangeArrowheads="1"/>
              </p:cNvSpPr>
              <p:nvPr/>
            </p:nvSpPr>
            <p:spPr bwMode="auto">
              <a:xfrm>
                <a:off x="6781800" y="3942576"/>
                <a:ext cx="685800" cy="276999"/>
              </a:xfrm>
              <a:prstGeom prst="rect">
                <a:avLst/>
              </a:prstGeom>
              <a:noFill/>
              <a:ln w="9525">
                <a:noFill/>
                <a:miter lim="800000"/>
                <a:headEnd/>
                <a:tailEnd/>
              </a:ln>
            </p:spPr>
            <p:txBody>
              <a:bodyPr>
                <a:prstTxWarp prst="textNoShape">
                  <a:avLst/>
                </a:prstTxWarp>
                <a:spAutoFit/>
              </a:bodyPr>
              <a:lstStyle/>
              <a:p>
                <a:pPr algn="ctr"/>
                <a:r>
                  <a:rPr lang="en-US" sz="1200" dirty="0"/>
                  <a:t>muon</a:t>
                </a:r>
              </a:p>
            </p:txBody>
          </p:sp>
        </p:grpSp>
        <p:grpSp>
          <p:nvGrpSpPr>
            <p:cNvPr id="15" name="Group 42"/>
            <p:cNvGrpSpPr>
              <a:grpSpLocks/>
            </p:cNvGrpSpPr>
            <p:nvPr/>
          </p:nvGrpSpPr>
          <p:grpSpPr bwMode="auto">
            <a:xfrm>
              <a:off x="7284720" y="3548359"/>
              <a:ext cx="822960" cy="800875"/>
              <a:chOff x="7962900" y="3352799"/>
              <a:chExt cx="822960" cy="800875"/>
            </a:xfrm>
          </p:grpSpPr>
          <p:pic>
            <p:nvPicPr>
              <p:cNvPr id="65558" name="Picture 16" descr="taugif.gif"/>
              <p:cNvPicPr>
                <a:picLocks noChangeAspect="1"/>
              </p:cNvPicPr>
              <p:nvPr/>
            </p:nvPicPr>
            <p:blipFill>
              <a:blip r:embed="rId10"/>
              <a:srcRect/>
              <a:stretch>
                <a:fillRect/>
              </a:stretch>
            </p:blipFill>
            <p:spPr bwMode="auto">
              <a:xfrm>
                <a:off x="7962900" y="3352799"/>
                <a:ext cx="822960" cy="571760"/>
              </a:xfrm>
              <a:prstGeom prst="rect">
                <a:avLst/>
              </a:prstGeom>
              <a:noFill/>
              <a:ln w="9525">
                <a:noFill/>
                <a:miter lim="800000"/>
                <a:headEnd/>
                <a:tailEnd/>
              </a:ln>
            </p:spPr>
          </p:pic>
          <p:sp>
            <p:nvSpPr>
              <p:cNvPr id="65559" name="TextBox 25"/>
              <p:cNvSpPr txBox="1">
                <a:spLocks noChangeArrowheads="1"/>
              </p:cNvSpPr>
              <p:nvPr/>
            </p:nvSpPr>
            <p:spPr bwMode="auto">
              <a:xfrm>
                <a:off x="8031480" y="3876675"/>
                <a:ext cx="685800" cy="276999"/>
              </a:xfrm>
              <a:prstGeom prst="rect">
                <a:avLst/>
              </a:prstGeom>
              <a:noFill/>
              <a:ln w="9525">
                <a:noFill/>
                <a:miter lim="800000"/>
                <a:headEnd/>
                <a:tailEnd/>
              </a:ln>
            </p:spPr>
            <p:txBody>
              <a:bodyPr>
                <a:prstTxWarp prst="textNoShape">
                  <a:avLst/>
                </a:prstTxWarp>
                <a:spAutoFit/>
              </a:bodyPr>
              <a:lstStyle/>
              <a:p>
                <a:pPr algn="ctr"/>
                <a:r>
                  <a:rPr lang="en-US" sz="1200" dirty="0"/>
                  <a:t>tau</a:t>
                </a:r>
              </a:p>
            </p:txBody>
          </p:sp>
        </p:grpSp>
        <p:grpSp>
          <p:nvGrpSpPr>
            <p:cNvPr id="16" name="Group 43"/>
            <p:cNvGrpSpPr>
              <a:grpSpLocks/>
            </p:cNvGrpSpPr>
            <p:nvPr/>
          </p:nvGrpSpPr>
          <p:grpSpPr bwMode="auto">
            <a:xfrm>
              <a:off x="4953000" y="4643735"/>
              <a:ext cx="914400" cy="995065"/>
              <a:chOff x="5067300" y="4572000"/>
              <a:chExt cx="914400" cy="995065"/>
            </a:xfrm>
          </p:grpSpPr>
          <p:sp>
            <p:nvSpPr>
              <p:cNvPr id="65556" name="TextBox 26"/>
              <p:cNvSpPr txBox="1">
                <a:spLocks noChangeArrowheads="1"/>
              </p:cNvSpPr>
              <p:nvPr/>
            </p:nvSpPr>
            <p:spPr bwMode="auto">
              <a:xfrm>
                <a:off x="5067300" y="5105400"/>
                <a:ext cx="914400" cy="461665"/>
              </a:xfrm>
              <a:prstGeom prst="rect">
                <a:avLst/>
              </a:prstGeom>
              <a:noFill/>
              <a:ln w="9525">
                <a:noFill/>
                <a:miter lim="800000"/>
                <a:headEnd/>
                <a:tailEnd/>
              </a:ln>
            </p:spPr>
            <p:txBody>
              <a:bodyPr>
                <a:prstTxWarp prst="textNoShape">
                  <a:avLst/>
                </a:prstTxWarp>
                <a:spAutoFit/>
              </a:bodyPr>
              <a:lstStyle/>
              <a:p>
                <a:pPr algn="ctr"/>
                <a:r>
                  <a:rPr lang="en-US" sz="1200" dirty="0"/>
                  <a:t>electron neutrino</a:t>
                </a:r>
              </a:p>
            </p:txBody>
          </p:sp>
          <p:pic>
            <p:nvPicPr>
              <p:cNvPr id="65557" name="Picture 29" descr="electronneu.gif"/>
              <p:cNvPicPr>
                <a:picLocks noChangeAspect="1"/>
              </p:cNvPicPr>
              <p:nvPr/>
            </p:nvPicPr>
            <p:blipFill>
              <a:blip r:embed="rId11"/>
              <a:srcRect/>
              <a:stretch>
                <a:fillRect/>
              </a:stretch>
            </p:blipFill>
            <p:spPr bwMode="auto">
              <a:xfrm>
                <a:off x="5250180" y="4572000"/>
                <a:ext cx="548640" cy="534964"/>
              </a:xfrm>
              <a:prstGeom prst="rect">
                <a:avLst/>
              </a:prstGeom>
              <a:noFill/>
              <a:ln w="9525">
                <a:noFill/>
                <a:miter lim="800000"/>
                <a:headEnd/>
                <a:tailEnd/>
              </a:ln>
            </p:spPr>
          </p:pic>
        </p:grpSp>
        <p:grpSp>
          <p:nvGrpSpPr>
            <p:cNvPr id="17" name="Group 44"/>
            <p:cNvGrpSpPr>
              <a:grpSpLocks/>
            </p:cNvGrpSpPr>
            <p:nvPr/>
          </p:nvGrpSpPr>
          <p:grpSpPr bwMode="auto">
            <a:xfrm>
              <a:off x="6057900" y="4767560"/>
              <a:ext cx="914400" cy="871240"/>
              <a:chOff x="6324600" y="4724400"/>
              <a:chExt cx="914400" cy="871240"/>
            </a:xfrm>
          </p:grpSpPr>
          <p:sp>
            <p:nvSpPr>
              <p:cNvPr id="65554" name="TextBox 27"/>
              <p:cNvSpPr txBox="1">
                <a:spLocks noChangeArrowheads="1"/>
              </p:cNvSpPr>
              <p:nvPr/>
            </p:nvSpPr>
            <p:spPr bwMode="auto">
              <a:xfrm>
                <a:off x="6324600" y="5133975"/>
                <a:ext cx="914400" cy="461665"/>
              </a:xfrm>
              <a:prstGeom prst="rect">
                <a:avLst/>
              </a:prstGeom>
              <a:noFill/>
              <a:ln w="9525">
                <a:noFill/>
                <a:miter lim="800000"/>
                <a:headEnd/>
                <a:tailEnd/>
              </a:ln>
            </p:spPr>
            <p:txBody>
              <a:bodyPr>
                <a:prstTxWarp prst="textNoShape">
                  <a:avLst/>
                </a:prstTxWarp>
                <a:spAutoFit/>
              </a:bodyPr>
              <a:lstStyle/>
              <a:p>
                <a:pPr algn="ctr"/>
                <a:r>
                  <a:rPr lang="en-US" sz="1200" dirty="0"/>
                  <a:t>muon neutrino</a:t>
                </a:r>
              </a:p>
            </p:txBody>
          </p:sp>
          <p:pic>
            <p:nvPicPr>
              <p:cNvPr id="65555" name="Picture 32" descr="rockgif.gif"/>
              <p:cNvPicPr>
                <a:picLocks noChangeAspect="1"/>
              </p:cNvPicPr>
              <p:nvPr/>
            </p:nvPicPr>
            <p:blipFill>
              <a:blip r:embed="rId12"/>
              <a:srcRect/>
              <a:stretch>
                <a:fillRect/>
              </a:stretch>
            </p:blipFill>
            <p:spPr bwMode="auto">
              <a:xfrm>
                <a:off x="6484620" y="4724400"/>
                <a:ext cx="594360" cy="421456"/>
              </a:xfrm>
              <a:prstGeom prst="rect">
                <a:avLst/>
              </a:prstGeom>
              <a:noFill/>
              <a:ln w="9525">
                <a:noFill/>
                <a:miter lim="800000"/>
                <a:headEnd/>
                <a:tailEnd/>
              </a:ln>
            </p:spPr>
          </p:pic>
        </p:grpSp>
        <p:grpSp>
          <p:nvGrpSpPr>
            <p:cNvPr id="18" name="Group 45"/>
            <p:cNvGrpSpPr>
              <a:grpSpLocks/>
            </p:cNvGrpSpPr>
            <p:nvPr/>
          </p:nvGrpSpPr>
          <p:grpSpPr bwMode="auto">
            <a:xfrm>
              <a:off x="7239000" y="4729460"/>
              <a:ext cx="914400" cy="909340"/>
              <a:chOff x="7620000" y="4648200"/>
              <a:chExt cx="914400" cy="909340"/>
            </a:xfrm>
          </p:grpSpPr>
          <p:sp>
            <p:nvSpPr>
              <p:cNvPr id="65552" name="TextBox 28"/>
              <p:cNvSpPr txBox="1">
                <a:spLocks noChangeArrowheads="1"/>
              </p:cNvSpPr>
              <p:nvPr/>
            </p:nvSpPr>
            <p:spPr bwMode="auto">
              <a:xfrm>
                <a:off x="7620000" y="5095875"/>
                <a:ext cx="914400" cy="461665"/>
              </a:xfrm>
              <a:prstGeom prst="rect">
                <a:avLst/>
              </a:prstGeom>
              <a:noFill/>
              <a:ln w="9525">
                <a:noFill/>
                <a:miter lim="800000"/>
                <a:headEnd/>
                <a:tailEnd/>
              </a:ln>
            </p:spPr>
            <p:txBody>
              <a:bodyPr>
                <a:prstTxWarp prst="textNoShape">
                  <a:avLst/>
                </a:prstTxWarp>
                <a:spAutoFit/>
              </a:bodyPr>
              <a:lstStyle/>
              <a:p>
                <a:pPr algn="ctr"/>
                <a:r>
                  <a:rPr lang="en-US" sz="1200" dirty="0"/>
                  <a:t>tau neutrino</a:t>
                </a:r>
              </a:p>
            </p:txBody>
          </p:sp>
          <p:pic>
            <p:nvPicPr>
              <p:cNvPr id="65553" name="Picture 33" descr="piggif.gif"/>
              <p:cNvPicPr>
                <a:picLocks noChangeAspect="1"/>
              </p:cNvPicPr>
              <p:nvPr/>
            </p:nvPicPr>
            <p:blipFill>
              <a:blip r:embed="rId13"/>
              <a:srcRect/>
              <a:stretch>
                <a:fillRect/>
              </a:stretch>
            </p:blipFill>
            <p:spPr bwMode="auto">
              <a:xfrm>
                <a:off x="7711440" y="4648200"/>
                <a:ext cx="731520" cy="470047"/>
              </a:xfrm>
              <a:prstGeom prst="rect">
                <a:avLst/>
              </a:prstGeom>
              <a:noFill/>
              <a:ln w="9525">
                <a:noFill/>
                <a:miter lim="800000"/>
                <a:headEnd/>
                <a:tailEnd/>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solidFill>
                  <a:srgbClr val="FF6600"/>
                </a:solidFill>
                <a:cs typeface="+mj-cs"/>
              </a:rPr>
              <a:t>Building a universe</a:t>
            </a:r>
            <a:endParaRPr lang="en-US" dirty="0">
              <a:solidFill>
                <a:srgbClr val="FF6600"/>
              </a:solidFill>
              <a:cs typeface="+mj-cs"/>
            </a:endParaRPr>
          </a:p>
        </p:txBody>
      </p:sp>
      <p:sp>
        <p:nvSpPr>
          <p:cNvPr id="37" name="TextBox 36"/>
          <p:cNvSpPr txBox="1">
            <a:spLocks noChangeArrowheads="1"/>
          </p:cNvSpPr>
          <p:nvPr/>
        </p:nvSpPr>
        <p:spPr bwMode="auto">
          <a:xfrm>
            <a:off x="1943100" y="4572000"/>
            <a:ext cx="1371600" cy="400050"/>
          </a:xfrm>
          <a:prstGeom prst="rect">
            <a:avLst/>
          </a:prstGeom>
          <a:noFill/>
          <a:ln w="9525">
            <a:noFill/>
            <a:miter lim="800000"/>
            <a:headEnd/>
            <a:tailEnd/>
          </a:ln>
        </p:spPr>
        <p:txBody>
          <a:bodyPr>
            <a:prstTxWarp prst="textNoShape">
              <a:avLst/>
            </a:prstTxWarp>
            <a:spAutoFit/>
          </a:bodyPr>
          <a:lstStyle/>
          <a:p>
            <a:pPr algn="ctr"/>
            <a:r>
              <a:rPr lang="en-US" sz="2000" dirty="0"/>
              <a:t>proton</a:t>
            </a:r>
          </a:p>
        </p:txBody>
      </p:sp>
      <p:grpSp>
        <p:nvGrpSpPr>
          <p:cNvPr id="3" name="Group 17"/>
          <p:cNvGrpSpPr>
            <a:grpSpLocks/>
          </p:cNvGrpSpPr>
          <p:nvPr/>
        </p:nvGrpSpPr>
        <p:grpSpPr bwMode="auto">
          <a:xfrm>
            <a:off x="1752600" y="2667000"/>
            <a:ext cx="1752600" cy="1752600"/>
            <a:chOff x="1752600" y="2667000"/>
            <a:chExt cx="1752600" cy="1752600"/>
          </a:xfrm>
        </p:grpSpPr>
        <p:pic>
          <p:nvPicPr>
            <p:cNvPr id="66574" name="Picture 29" descr="upgif.gif"/>
            <p:cNvPicPr>
              <a:picLocks noChangeAspect="1"/>
            </p:cNvPicPr>
            <p:nvPr/>
          </p:nvPicPr>
          <p:blipFill>
            <a:blip r:embed="rId2"/>
            <a:srcRect/>
            <a:stretch>
              <a:fillRect/>
            </a:stretch>
          </p:blipFill>
          <p:spPr bwMode="auto">
            <a:xfrm>
              <a:off x="2040255" y="3028950"/>
              <a:ext cx="548640" cy="398506"/>
            </a:xfrm>
            <a:prstGeom prst="rect">
              <a:avLst/>
            </a:prstGeom>
            <a:noFill/>
            <a:ln w="9525">
              <a:noFill/>
              <a:miter lim="800000"/>
              <a:headEnd/>
              <a:tailEnd/>
            </a:ln>
          </p:spPr>
        </p:pic>
        <p:pic>
          <p:nvPicPr>
            <p:cNvPr id="66575" name="Picture 32" descr="upgif.gif"/>
            <p:cNvPicPr>
              <a:picLocks noChangeAspect="1"/>
            </p:cNvPicPr>
            <p:nvPr/>
          </p:nvPicPr>
          <p:blipFill>
            <a:blip r:embed="rId2"/>
            <a:srcRect/>
            <a:stretch>
              <a:fillRect/>
            </a:stretch>
          </p:blipFill>
          <p:spPr bwMode="auto">
            <a:xfrm>
              <a:off x="2800350" y="3256776"/>
              <a:ext cx="548640" cy="398506"/>
            </a:xfrm>
            <a:prstGeom prst="rect">
              <a:avLst/>
            </a:prstGeom>
            <a:noFill/>
            <a:ln w="9525">
              <a:noFill/>
              <a:miter lim="800000"/>
              <a:headEnd/>
              <a:tailEnd/>
            </a:ln>
          </p:spPr>
        </p:pic>
        <p:sp>
          <p:nvSpPr>
            <p:cNvPr id="66576" name="Oval 35"/>
            <p:cNvSpPr>
              <a:spLocks noChangeArrowheads="1"/>
            </p:cNvSpPr>
            <p:nvPr/>
          </p:nvSpPr>
          <p:spPr bwMode="auto">
            <a:xfrm>
              <a:off x="1752600" y="2667000"/>
              <a:ext cx="1752600" cy="1752600"/>
            </a:xfrm>
            <a:prstGeom prst="ellipse">
              <a:avLst/>
            </a:prstGeom>
            <a:noFill/>
            <a:ln w="38100">
              <a:solidFill>
                <a:srgbClr val="FFFFFF"/>
              </a:solidFill>
              <a:round/>
              <a:headEnd/>
              <a:tailEnd/>
            </a:ln>
          </p:spPr>
          <p:txBody>
            <a:bodyPr>
              <a:prstTxWarp prst="textNoShape">
                <a:avLst/>
              </a:prstTxWarp>
            </a:bodyPr>
            <a:lstStyle/>
            <a:p>
              <a:endParaRPr lang="en-US" dirty="0"/>
            </a:p>
          </p:txBody>
        </p:sp>
        <p:pic>
          <p:nvPicPr>
            <p:cNvPr id="66577" name="Picture 38" descr="downgif.gif"/>
            <p:cNvPicPr>
              <a:picLocks noChangeAspect="1"/>
            </p:cNvPicPr>
            <p:nvPr/>
          </p:nvPicPr>
          <p:blipFill>
            <a:blip r:embed="rId3"/>
            <a:srcRect/>
            <a:stretch>
              <a:fillRect/>
            </a:stretch>
          </p:blipFill>
          <p:spPr bwMode="auto">
            <a:xfrm>
              <a:off x="2175510" y="3783428"/>
              <a:ext cx="548640" cy="321847"/>
            </a:xfrm>
            <a:prstGeom prst="rect">
              <a:avLst/>
            </a:prstGeom>
            <a:noFill/>
            <a:ln w="9525">
              <a:noFill/>
              <a:miter lim="800000"/>
              <a:headEnd/>
              <a:tailEnd/>
            </a:ln>
          </p:spPr>
        </p:pic>
      </p:grpSp>
      <p:grpSp>
        <p:nvGrpSpPr>
          <p:cNvPr id="4" name="Group 18"/>
          <p:cNvGrpSpPr>
            <a:grpSpLocks/>
          </p:cNvGrpSpPr>
          <p:nvPr/>
        </p:nvGrpSpPr>
        <p:grpSpPr bwMode="auto">
          <a:xfrm>
            <a:off x="5791200" y="2667000"/>
            <a:ext cx="1752600" cy="1752600"/>
            <a:chOff x="5791200" y="2667000"/>
            <a:chExt cx="1752600" cy="1752600"/>
          </a:xfrm>
        </p:grpSpPr>
        <p:pic>
          <p:nvPicPr>
            <p:cNvPr id="66570" name="Picture 57" descr="upgif.gif"/>
            <p:cNvPicPr>
              <a:picLocks noChangeAspect="1"/>
            </p:cNvPicPr>
            <p:nvPr/>
          </p:nvPicPr>
          <p:blipFill>
            <a:blip r:embed="rId2"/>
            <a:srcRect/>
            <a:stretch>
              <a:fillRect/>
            </a:stretch>
          </p:blipFill>
          <p:spPr bwMode="auto">
            <a:xfrm>
              <a:off x="6096000" y="2971800"/>
              <a:ext cx="548640" cy="398506"/>
            </a:xfrm>
            <a:prstGeom prst="rect">
              <a:avLst/>
            </a:prstGeom>
            <a:noFill/>
            <a:ln w="9525">
              <a:noFill/>
              <a:miter lim="800000"/>
              <a:headEnd/>
              <a:tailEnd/>
            </a:ln>
          </p:spPr>
        </p:pic>
        <p:pic>
          <p:nvPicPr>
            <p:cNvPr id="66571" name="Picture 55" descr="downgif.gif"/>
            <p:cNvPicPr>
              <a:picLocks noChangeAspect="1"/>
            </p:cNvPicPr>
            <p:nvPr/>
          </p:nvPicPr>
          <p:blipFill>
            <a:blip r:embed="rId3"/>
            <a:srcRect/>
            <a:stretch>
              <a:fillRect/>
            </a:stretch>
          </p:blipFill>
          <p:spPr bwMode="auto">
            <a:xfrm>
              <a:off x="6172200" y="3733800"/>
              <a:ext cx="548640" cy="321847"/>
            </a:xfrm>
            <a:prstGeom prst="rect">
              <a:avLst/>
            </a:prstGeom>
            <a:noFill/>
            <a:ln w="9525">
              <a:noFill/>
              <a:miter lim="800000"/>
              <a:headEnd/>
              <a:tailEnd/>
            </a:ln>
          </p:spPr>
        </p:pic>
        <p:pic>
          <p:nvPicPr>
            <p:cNvPr id="66572" name="Picture 53" descr="downgif.gif"/>
            <p:cNvPicPr>
              <a:picLocks noChangeAspect="1"/>
            </p:cNvPicPr>
            <p:nvPr/>
          </p:nvPicPr>
          <p:blipFill>
            <a:blip r:embed="rId3"/>
            <a:srcRect/>
            <a:stretch>
              <a:fillRect/>
            </a:stretch>
          </p:blipFill>
          <p:spPr bwMode="auto">
            <a:xfrm>
              <a:off x="6821805" y="3259553"/>
              <a:ext cx="548640" cy="321847"/>
            </a:xfrm>
            <a:prstGeom prst="rect">
              <a:avLst/>
            </a:prstGeom>
            <a:noFill/>
            <a:ln w="9525">
              <a:noFill/>
              <a:miter lim="800000"/>
              <a:headEnd/>
              <a:tailEnd/>
            </a:ln>
          </p:spPr>
        </p:pic>
        <p:sp>
          <p:nvSpPr>
            <p:cNvPr id="66573" name="Oval 51"/>
            <p:cNvSpPr>
              <a:spLocks noChangeArrowheads="1"/>
            </p:cNvSpPr>
            <p:nvPr/>
          </p:nvSpPr>
          <p:spPr bwMode="auto">
            <a:xfrm>
              <a:off x="5791200" y="2667000"/>
              <a:ext cx="1752600" cy="1752600"/>
            </a:xfrm>
            <a:prstGeom prst="ellipse">
              <a:avLst/>
            </a:prstGeom>
            <a:noFill/>
            <a:ln w="38100">
              <a:solidFill>
                <a:srgbClr val="FFFFFF"/>
              </a:solidFill>
              <a:round/>
              <a:headEnd/>
              <a:tailEnd/>
            </a:ln>
          </p:spPr>
          <p:txBody>
            <a:bodyPr>
              <a:prstTxWarp prst="textNoShape">
                <a:avLst/>
              </a:prstTxWarp>
            </a:bodyPr>
            <a:lstStyle/>
            <a:p>
              <a:endParaRPr lang="en-US" dirty="0"/>
            </a:p>
          </p:txBody>
        </p:sp>
      </p:grpSp>
      <p:sp>
        <p:nvSpPr>
          <p:cNvPr id="53" name="TextBox 52"/>
          <p:cNvSpPr txBox="1">
            <a:spLocks noChangeArrowheads="1"/>
          </p:cNvSpPr>
          <p:nvPr/>
        </p:nvSpPr>
        <p:spPr bwMode="auto">
          <a:xfrm>
            <a:off x="6000750" y="4572000"/>
            <a:ext cx="1371600" cy="400050"/>
          </a:xfrm>
          <a:prstGeom prst="rect">
            <a:avLst/>
          </a:prstGeom>
          <a:noFill/>
          <a:ln w="9525">
            <a:noFill/>
            <a:miter lim="800000"/>
            <a:headEnd/>
            <a:tailEnd/>
          </a:ln>
        </p:spPr>
        <p:txBody>
          <a:bodyPr>
            <a:prstTxWarp prst="textNoShape">
              <a:avLst/>
            </a:prstTxWarp>
            <a:spAutoFit/>
          </a:bodyPr>
          <a:lstStyle/>
          <a:p>
            <a:pPr algn="ctr"/>
            <a:r>
              <a:rPr lang="en-US" sz="2000" dirty="0"/>
              <a:t>neutron</a:t>
            </a:r>
          </a:p>
        </p:txBody>
      </p:sp>
      <p:sp>
        <p:nvSpPr>
          <p:cNvPr id="70" name="TextBox 69"/>
          <p:cNvSpPr txBox="1">
            <a:spLocks noChangeArrowheads="1"/>
          </p:cNvSpPr>
          <p:nvPr/>
        </p:nvSpPr>
        <p:spPr bwMode="auto">
          <a:xfrm>
            <a:off x="609600" y="5253038"/>
            <a:ext cx="7924800" cy="461962"/>
          </a:xfrm>
          <a:prstGeom prst="rect">
            <a:avLst/>
          </a:prstGeom>
          <a:noFill/>
          <a:ln w="9525">
            <a:noFill/>
            <a:miter lim="800000"/>
            <a:headEnd/>
            <a:tailEnd/>
          </a:ln>
        </p:spPr>
        <p:txBody>
          <a:bodyPr>
            <a:prstTxWarp prst="textNoShape">
              <a:avLst/>
            </a:prstTxWarp>
            <a:spAutoFit/>
          </a:bodyPr>
          <a:lstStyle/>
          <a:p>
            <a:r>
              <a:rPr lang="en-US" dirty="0"/>
              <a:t>Multiply by billions and billions and billions and billions…</a:t>
            </a:r>
          </a:p>
        </p:txBody>
      </p:sp>
      <p:pic>
        <p:nvPicPr>
          <p:cNvPr id="32" name="Picture 31" descr="electrongif.gif"/>
          <p:cNvPicPr>
            <a:picLocks noChangeAspect="1"/>
          </p:cNvPicPr>
          <p:nvPr/>
        </p:nvPicPr>
        <p:blipFill>
          <a:blip r:embed="rId4"/>
          <a:srcRect/>
          <a:stretch>
            <a:fillRect/>
          </a:stretch>
        </p:blipFill>
        <p:spPr bwMode="auto">
          <a:xfrm>
            <a:off x="4221163" y="2209800"/>
            <a:ext cx="549275" cy="555625"/>
          </a:xfrm>
          <a:prstGeom prst="rect">
            <a:avLst/>
          </a:prstGeom>
          <a:noFill/>
          <a:ln w="9525">
            <a:noFill/>
            <a:miter lim="800000"/>
            <a:headEnd/>
            <a:tailEnd/>
          </a:ln>
        </p:spPr>
      </p:pic>
      <p:sp>
        <p:nvSpPr>
          <p:cNvPr id="34" name="TextBox 33"/>
          <p:cNvSpPr txBox="1">
            <a:spLocks noChangeArrowheads="1"/>
          </p:cNvSpPr>
          <p:nvPr/>
        </p:nvSpPr>
        <p:spPr bwMode="auto">
          <a:xfrm>
            <a:off x="4114800" y="2743200"/>
            <a:ext cx="914400" cy="276999"/>
          </a:xfrm>
          <a:prstGeom prst="rect">
            <a:avLst/>
          </a:prstGeom>
          <a:noFill/>
          <a:ln w="9525">
            <a:noFill/>
            <a:miter lim="800000"/>
            <a:headEnd/>
            <a:tailEnd/>
          </a:ln>
        </p:spPr>
        <p:txBody>
          <a:bodyPr wrap="square">
            <a:prstTxWarp prst="textNoShape">
              <a:avLst/>
            </a:prstTxWarp>
            <a:spAutoFit/>
          </a:bodyPr>
          <a:lstStyle/>
          <a:p>
            <a:pPr algn="ctr"/>
            <a:r>
              <a:rPr lang="en-US" sz="1200" dirty="0"/>
              <a:t>electron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hidden"/>
                                      </p:to>
                                    </p:set>
                                  </p:childTnLst>
                                </p:cTn>
                              </p:par>
                              <p:par>
                                <p:cTn id="9" presetID="6" presetClass="emph" presetSubtype="0" fill="hold" nodeType="withEffect">
                                  <p:stCondLst>
                                    <p:cond delay="0"/>
                                  </p:stCondLst>
                                  <p:childTnLst>
                                    <p:animScale>
                                      <p:cBhvr>
                                        <p:cTn id="10" dur="2000" fill="hold"/>
                                        <p:tgtEl>
                                          <p:spTgt spid="4"/>
                                        </p:tgtEl>
                                      </p:cBhvr>
                                      <p:by x="35000" y="35000"/>
                                    </p:animScale>
                                  </p:childTnLst>
                                </p:cTn>
                              </p:par>
                              <p:par>
                                <p:cTn id="11" presetID="35" presetClass="path" presetSubtype="0" accel="50000" decel="50000" fill="hold" nodeType="withEffect">
                                  <p:stCondLst>
                                    <p:cond delay="0"/>
                                  </p:stCondLst>
                                  <p:childTnLst>
                                    <p:animMotion origin="layout" path="M 3.33333E-6 3.33333E-6 L -0.2125 0.03889 " pathEditMode="fixed" rAng="0" ptsTypes="AA">
                                      <p:cBhvr>
                                        <p:cTn id="12" dur="2000" fill="hold"/>
                                        <p:tgtEl>
                                          <p:spTgt spid="4"/>
                                        </p:tgtEl>
                                        <p:attrNameLst>
                                          <p:attrName>ppt_x</p:attrName>
                                          <p:attrName>ppt_y</p:attrName>
                                        </p:attrNameLst>
                                      </p:cBhvr>
                                      <p:rCtr x="-106" y="19"/>
                                    </p:animMotion>
                                  </p:childTnLst>
                                </p:cTn>
                              </p:par>
                              <p:par>
                                <p:cTn id="13" presetID="6" presetClass="emph" presetSubtype="0" fill="hold" nodeType="withEffect">
                                  <p:stCondLst>
                                    <p:cond delay="0"/>
                                  </p:stCondLst>
                                  <p:childTnLst>
                                    <p:animScale>
                                      <p:cBhvr>
                                        <p:cTn id="14" dur="2000" fill="hold"/>
                                        <p:tgtEl>
                                          <p:spTgt spid="3"/>
                                        </p:tgtEl>
                                      </p:cBhvr>
                                      <p:by x="35000" y="35000"/>
                                    </p:animScale>
                                  </p:childTnLst>
                                </p:cTn>
                              </p:par>
                              <p:par>
                                <p:cTn id="15" presetID="63" presetClass="path" presetSubtype="0" accel="50000" decel="50000" fill="hold" nodeType="withEffect">
                                  <p:stCondLst>
                                    <p:cond delay="0"/>
                                  </p:stCondLst>
                                  <p:childTnLst>
                                    <p:animMotion origin="layout" path="M 0 3.33333E-6 L 0.17917 -0.01667 " pathEditMode="relative" rAng="0" ptsTypes="AA">
                                      <p:cBhvr>
                                        <p:cTn id="16" dur="2000" fill="hold"/>
                                        <p:tgtEl>
                                          <p:spTgt spid="3"/>
                                        </p:tgtEl>
                                        <p:attrNameLst>
                                          <p:attrName>ppt_x</p:attrName>
                                          <p:attrName>ppt_y</p:attrName>
                                        </p:attrNameLst>
                                      </p:cBhvr>
                                      <p:rCtr x="90" y="-8"/>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par>
                          <p:cTn id="23" fill="hold">
                            <p:stCondLst>
                              <p:cond delay="0"/>
                            </p:stCondLst>
                            <p:childTnLst>
                              <p:par>
                                <p:cTn id="24" presetID="1" presetClass="exit" presetSubtype="0" fill="hold" grpId="1" nodeType="afterEffect">
                                  <p:stCondLst>
                                    <p:cond delay="500"/>
                                  </p:stCondLst>
                                  <p:childTnLst>
                                    <p:set>
                                      <p:cBhvr>
                                        <p:cTn id="25" dur="1" fill="hold">
                                          <p:stCondLst>
                                            <p:cond delay="0"/>
                                          </p:stCondLst>
                                        </p:cTn>
                                        <p:tgtEl>
                                          <p:spTgt spid="34"/>
                                        </p:tgtEl>
                                        <p:attrNameLst>
                                          <p:attrName>style.visibility</p:attrName>
                                        </p:attrNameLst>
                                      </p:cBhvr>
                                      <p:to>
                                        <p:strVal val="hidden"/>
                                      </p:to>
                                    </p:set>
                                  </p:childTnLst>
                                </p:cTn>
                              </p:par>
                              <p:par>
                                <p:cTn id="26" presetID="6" presetClass="emph" presetSubtype="0" fill="hold" nodeType="withEffect">
                                  <p:stCondLst>
                                    <p:cond delay="500"/>
                                  </p:stCondLst>
                                  <p:childTnLst>
                                    <p:animScale>
                                      <p:cBhvr>
                                        <p:cTn id="27" dur="1500" fill="hold"/>
                                        <p:tgtEl>
                                          <p:spTgt spid="32"/>
                                        </p:tgtEl>
                                      </p:cBhvr>
                                      <p:by x="50000" y="50000"/>
                                    </p:animScale>
                                  </p:childTnLst>
                                </p:cTn>
                              </p:par>
                              <p:par>
                                <p:cTn id="28" presetID="1" presetClass="path" presetSubtype="0" repeatCount="indefinite" accel="50000" decel="50000" fill="hold" nodeType="withEffect">
                                  <p:stCondLst>
                                    <p:cond delay="500"/>
                                  </p:stCondLst>
                                  <p:endCondLst>
                                    <p:cond evt="onNext" delay="0">
                                      <p:tgtEl>
                                        <p:sldTgt/>
                                      </p:tgtEl>
                                    </p:cond>
                                  </p:endCondLst>
                                  <p:childTnLst>
                                    <p:animMotion origin="layout" path="M -0.00417 0.00533 C 0.06475 0.00533 0.12083 0.08009 0.12083 0.17199 C 0.12083 0.26389 0.06475 0.33866 -0.00417 0.33866 C -0.07309 0.33866 -0.12917 0.26389 -0.12917 0.17199 C -0.12917 0.08009 -0.07309 0.00533 -0.00417 0.00533 Z " pathEditMode="relative" rAng="0" ptsTypes="fffff">
                                      <p:cBhvr>
                                        <p:cTn id="29" dur="1750" fill="hold"/>
                                        <p:tgtEl>
                                          <p:spTgt spid="32"/>
                                        </p:tgtEl>
                                        <p:attrNameLst>
                                          <p:attrName>ppt_x</p:attrName>
                                          <p:attrName>ppt_y</p:attrName>
                                        </p:attrNameLst>
                                      </p:cBhvr>
                                      <p:rCtr x="0" y="167"/>
                                    </p:animMotion>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3" grpId="0"/>
      <p:bldP spid="70" grpId="0"/>
      <p:bldP spid="34" grpId="0"/>
      <p:bldP spid="3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68300"/>
            <a:ext cx="6858000" cy="1143000"/>
          </a:xfrm>
        </p:spPr>
        <p:txBody>
          <a:bodyPr/>
          <a:lstStyle/>
          <a:p>
            <a:pPr algn="ctr">
              <a:defRPr/>
            </a:pPr>
            <a:r>
              <a:rPr lang="en-US" dirty="0">
                <a:solidFill>
                  <a:srgbClr val="FF6600"/>
                </a:solidFill>
                <a:effectLst>
                  <a:outerShdw blurRad="38100" dist="38100" dir="2700000" algn="tl">
                    <a:srgbClr val="000000"/>
                  </a:outerShdw>
                </a:effectLst>
                <a:ea typeface="ＭＳ Ｐゴシック" pitchFamily="-109" charset="-128"/>
                <a:cs typeface="ＭＳ Ｐゴシック" pitchFamily="-109" charset="-128"/>
              </a:rPr>
              <a:t>Atoms</a:t>
            </a:r>
          </a:p>
        </p:txBody>
      </p:sp>
      <p:pic>
        <p:nvPicPr>
          <p:cNvPr id="7" name="Picture 32" descr="chemistry periodic_table"/>
          <p:cNvPicPr>
            <a:picLocks noGrp="1" noChangeAspect="1" noChangeArrowheads="1"/>
          </p:cNvPicPr>
          <p:nvPr>
            <p:ph idx="1"/>
          </p:nvPr>
        </p:nvPicPr>
        <p:blipFill>
          <a:blip r:embed="rId2"/>
          <a:srcRect t="3284"/>
          <a:stretch>
            <a:fillRect/>
          </a:stretch>
        </p:blipFill>
        <p:spPr>
          <a:xfrm>
            <a:off x="1778000" y="1346200"/>
            <a:ext cx="6705600" cy="4419600"/>
          </a:xfrm>
          <a:noFill/>
        </p:spPr>
      </p:pic>
      <p:sp>
        <p:nvSpPr>
          <p:cNvPr id="26628" name="TextBox 7"/>
          <p:cNvSpPr txBox="1">
            <a:spLocks noChangeArrowheads="1"/>
          </p:cNvSpPr>
          <p:nvPr/>
        </p:nvSpPr>
        <p:spPr bwMode="auto">
          <a:xfrm>
            <a:off x="2108200" y="5791200"/>
            <a:ext cx="6019800" cy="812800"/>
          </a:xfrm>
          <a:prstGeom prst="rect">
            <a:avLst/>
          </a:prstGeom>
          <a:noFill/>
          <a:ln w="9525">
            <a:noFill/>
            <a:miter lim="800000"/>
            <a:headEnd/>
            <a:tailEnd/>
          </a:ln>
        </p:spPr>
        <p:txBody>
          <a:bodyPr>
            <a:prstTxWarp prst="textNoShape">
              <a:avLst/>
            </a:prstTxWarp>
            <a:spAutoFit/>
          </a:bodyPr>
          <a:lstStyle/>
          <a:p>
            <a:pPr>
              <a:buNone/>
            </a:pPr>
            <a:r>
              <a:rPr lang="en-US" sz="1800" dirty="0"/>
              <a:t>This arises because atoms have substructure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3"/>
</p:tagLst>
</file>

<file path=ppt/tags/tag2.xml><?xml version="1.0" encoding="utf-8"?>
<p:tagLst xmlns:a="http://schemas.openxmlformats.org/drawingml/2006/main" xmlns:r="http://schemas.openxmlformats.org/officeDocument/2006/relationships" xmlns:p="http://schemas.openxmlformats.org/presentationml/2006/main">
  <p:tag name="TIMING" val="|8.6"/>
</p:tagLst>
</file>

<file path=ppt/tags/tag3.xml><?xml version="1.0" encoding="utf-8"?>
<p:tagLst xmlns:a="http://schemas.openxmlformats.org/drawingml/2006/main" xmlns:r="http://schemas.openxmlformats.org/officeDocument/2006/relationships" xmlns:p="http://schemas.openxmlformats.org/presentationml/2006/main">
  <p:tag name="TIMING" val="|61.7|48.1"/>
</p:tagLst>
</file>

<file path=ppt/tags/tag4.xml><?xml version="1.0" encoding="utf-8"?>
<p:tagLst xmlns:a="http://schemas.openxmlformats.org/drawingml/2006/main" xmlns:r="http://schemas.openxmlformats.org/officeDocument/2006/relationships" xmlns:p="http://schemas.openxmlformats.org/presentationml/2006/main">
  <p:tag name="TIMING" val="|59.5"/>
</p:tagLst>
</file>

<file path=ppt/theme/theme1.xml><?xml version="1.0" encoding="utf-8"?>
<a:theme xmlns:a="http://schemas.openxmlformats.org/drawingml/2006/main" name="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108" charset="2"/>
          <a:buNone/>
          <a:tabLst/>
          <a:defRPr kumimoji="0" lang="en-US" sz="24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108" charset="2"/>
          <a:buNone/>
          <a:tabLst/>
          <a:defRPr kumimoji="0" lang="en-US" sz="2400" b="0" i="0" u="none" strike="noStrike" cap="none" normalizeH="0" baseline="0">
            <a:ln>
              <a:noFill/>
            </a:ln>
            <a:solidFill>
              <a:schemeClr val="tx1"/>
            </a:solidFill>
            <a:effectLst/>
            <a:latin typeface="Arial" pitchFamily="-108"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Template_Fermilab_talk_blue_final.ppt</Template>
  <TotalTime>14364</TotalTime>
  <Words>1519</Words>
  <Application>Microsoft Office PowerPoint</Application>
  <PresentationFormat>On-screen Show (4:3)</PresentationFormat>
  <Paragraphs>318</Paragraphs>
  <Slides>51</Slides>
  <Notes>18</Notes>
  <HiddenSlides>0</HiddenSlides>
  <MMClips>2</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54" baseType="lpstr">
      <vt:lpstr>Factory</vt:lpstr>
      <vt:lpstr>Document</vt:lpstr>
      <vt:lpstr>Chart</vt:lpstr>
      <vt:lpstr>PowerPoint Presentation</vt:lpstr>
      <vt:lpstr>PowerPoint Presentation</vt:lpstr>
      <vt:lpstr>PowerPoint Presentation</vt:lpstr>
      <vt:lpstr>PowerPoint Presentation</vt:lpstr>
      <vt:lpstr>PowerPoint Presentation</vt:lpstr>
      <vt:lpstr>PowerPoint Presentation</vt:lpstr>
      <vt:lpstr>What is matter?</vt:lpstr>
      <vt:lpstr>Building a universe</vt:lpstr>
      <vt:lpstr>Atoms</vt:lpstr>
      <vt:lpstr>Great Moments in Physics</vt:lpstr>
      <vt:lpstr>How Fermilab became  a great laboratory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Event Picture</vt:lpstr>
      <vt:lpstr>PowerPoint Presentation</vt:lpstr>
      <vt:lpstr>The Energy Frontier: LHC and the Tevatron</vt:lpstr>
      <vt:lpstr>The Energy Frontier: CMS</vt:lpstr>
      <vt:lpstr>PowerPoint Presentation</vt:lpstr>
      <vt:lpstr>Underground Dark Matter Detectors</vt:lpstr>
      <vt:lpstr>PowerPoint Presentation</vt:lpstr>
      <vt:lpstr>PowerPoint Presentation</vt:lpstr>
      <vt:lpstr>Intensity Frontier: neutrinos now</vt:lpstr>
      <vt:lpstr>The Intensity Frontier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Economic Impact of Fermilab - Where Employees Live - (2003)</vt:lpstr>
      <vt:lpstr>PowerPoint Presentation</vt:lpstr>
      <vt:lpstr>PowerPoint Presentation</vt:lpstr>
      <vt:lpstr>Benefits of Fermilab Research</vt:lpstr>
      <vt:lpstr>DISCOVERY</vt:lpstr>
      <vt:lpstr>PowerPoint Presentation</vt:lpstr>
    </vt:vector>
  </TitlesOfParts>
  <Company>FNAL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Fermilab: An Overview</dc:title>
  <dc:creator>Mike Witherell</dc:creator>
  <cp:lastModifiedBy>Rhianna M. Wisniewski</cp:lastModifiedBy>
  <cp:revision>247</cp:revision>
  <cp:lastPrinted>2006-09-20T19:20:35Z</cp:lastPrinted>
  <dcterms:created xsi:type="dcterms:W3CDTF">2010-10-06T15:27:24Z</dcterms:created>
  <dcterms:modified xsi:type="dcterms:W3CDTF">2011-03-03T21:00:02Z</dcterms:modified>
</cp:coreProperties>
</file>